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s/slide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35.xml" ContentType="application/vnd.openxmlformats-officedocument.presentationml.slide+xml"/>
  <Override PartName="/ppt/slides/slide19.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21.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0.xml" ContentType="application/vnd.openxmlformats-officedocument.presentationml.slide+xml"/>
  <Override PartName="/ppt/slides/slide32.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slideMasters/slideMaster3.xml" ContentType="application/vnd.openxmlformats-officedocument.presentationml.slideMaster+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notesSlides/notesSlide2.xml" ContentType="application/vnd.openxmlformats-officedocument.presentationml.notesSl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commentAuthors.xml" ContentType="application/vnd.openxmlformats-officedocument.presentationml.commentAuthors+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76" r:id="rId3"/>
  </p:sldMasterIdLst>
  <p:notesMasterIdLst>
    <p:notesMasterId r:id="rId41"/>
  </p:notesMasterIdLst>
  <p:sldIdLst>
    <p:sldId id="347" r:id="rId4"/>
    <p:sldId id="414" r:id="rId5"/>
    <p:sldId id="356" r:id="rId6"/>
    <p:sldId id="353" r:id="rId7"/>
    <p:sldId id="413" r:id="rId8"/>
    <p:sldId id="367" r:id="rId9"/>
    <p:sldId id="366" r:id="rId10"/>
    <p:sldId id="369" r:id="rId11"/>
    <p:sldId id="372" r:id="rId12"/>
    <p:sldId id="370" r:id="rId13"/>
    <p:sldId id="371" r:id="rId14"/>
    <p:sldId id="391" r:id="rId15"/>
    <p:sldId id="374" r:id="rId16"/>
    <p:sldId id="385" r:id="rId17"/>
    <p:sldId id="386" r:id="rId18"/>
    <p:sldId id="387" r:id="rId19"/>
    <p:sldId id="392" r:id="rId20"/>
    <p:sldId id="397" r:id="rId21"/>
    <p:sldId id="395" r:id="rId22"/>
    <p:sldId id="394" r:id="rId23"/>
    <p:sldId id="396" r:id="rId24"/>
    <p:sldId id="398" r:id="rId25"/>
    <p:sldId id="399" r:id="rId26"/>
    <p:sldId id="400" r:id="rId27"/>
    <p:sldId id="401" r:id="rId28"/>
    <p:sldId id="402" r:id="rId29"/>
    <p:sldId id="403" r:id="rId30"/>
    <p:sldId id="404" r:id="rId31"/>
    <p:sldId id="405" r:id="rId32"/>
    <p:sldId id="406" r:id="rId33"/>
    <p:sldId id="407" r:id="rId34"/>
    <p:sldId id="408" r:id="rId35"/>
    <p:sldId id="410" r:id="rId36"/>
    <p:sldId id="411" r:id="rId37"/>
    <p:sldId id="409" r:id="rId38"/>
    <p:sldId id="412" r:id="rId39"/>
    <p:sldId id="393"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xmlns="">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4" clrIdx="0"/>
  <p:cmAuthor id="1" name="Chris Murphy (Offsite Contractor)" initials="CM(C" lastIdx="4" clrIdx="1">
    <p:extLst>
      <p:ext uri="{19B8F6BF-5375-455C-9EA6-DF929625EA0E}">
        <p15:presenceInfo xmlns:p15="http://schemas.microsoft.com/office/powerpoint/2012/main" xmlns=""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3F3F3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94660"/>
  </p:normalViewPr>
  <p:slideViewPr>
    <p:cSldViewPr snapToGrid="0" showGuides="1">
      <p:cViewPr varScale="1">
        <p:scale>
          <a:sx n="56" d="100"/>
          <a:sy n="56" d="100"/>
        </p:scale>
        <p:origin x="-312" y="-10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47" Type="http://schemas.microsoft.com/office/2015/10/relationships/revisionInfo" Target="revisionInfo.xml"/><Relationship Id="rId50" Type="http://schemas.openxmlformats.org/officeDocument/2006/relationships/customXml" Target="../customXml/item3.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customXml" Target="../customXml/item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48" Type="http://schemas.openxmlformats.org/officeDocument/2006/relationships/customXml" Target="../customXml/item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3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3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954D12-7A41-4D01-AB1F-304B271A7867}"/>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xmlns="" id="{262987C5-FCA7-480D-9D84-92473FE8DCC8}"/>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xmlns="" id="{DA850371-6031-47BB-B83B-69D2DB4ED0C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11/7/2022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69A4141-C8EA-47B5-B3D8-D45DBD90B2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4CE9263A-08B9-428D-B051-A95E7F8B2FAA}"/>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623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16747A-E588-42A8-9B0E-89ED2782C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4DCBBCF-E68C-4504-ABCA-D42D9C43AA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5B6348B-EE8D-48B0-ADE8-449CE9ED327F}"/>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11/7/2022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643E248-8870-451D-A10A-FD41D5D18EF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BFA10B0-E86A-47B7-9E89-CE3C7C237F30}"/>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780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6E3961-2403-4571-ABB1-9F2E7E5A066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xmlns="" id="{2F94E992-BF2D-4080-B4E4-647E52CE80BC}"/>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8049555-B131-4E5F-B863-810872C1FF71}"/>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11/7/2022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AA620EC-41F0-42DA-9463-300FBE8D446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AB64E419-0E4E-4B49-9389-D9F8234C9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763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98E92D-A7BF-4E0B-87A3-DA3344F33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F6E70B-6E15-453D-84EB-3060165410C6}"/>
              </a:ext>
            </a:extLst>
          </p:cNvPr>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3BFC443-CE10-43B7-89C2-235CBA914F00}"/>
              </a:ext>
            </a:extLst>
          </p:cNvPr>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501D581-12B9-4191-B7FA-A754B0E87352}"/>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11/7/2022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04CFA50-B8BD-4E54-8267-4551BA636B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0259261F-B94D-4BC5-A233-DF781CB51AA9}"/>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9507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8E9E9B-801A-4993-9563-86E17A14E69F}"/>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56D5A47-87B1-4DBB-8C50-5FCE1620DE35}"/>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a16="http://schemas.microsoft.com/office/drawing/2014/main" xmlns="" id="{00C9E8C8-F90D-4DC9-9F77-120DC721FF23}"/>
              </a:ext>
            </a:extLst>
          </p:cNvPr>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DA144D0-CE2E-434E-8C0E-F54FDAD226EB}"/>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a16="http://schemas.microsoft.com/office/drawing/2014/main" xmlns="" id="{9C2A9578-4C41-4922-9B83-08938E0D7A49}"/>
              </a:ext>
            </a:extLst>
          </p:cNvPr>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6AF1113F-AF9A-4A78-8A76-228A2B59C18D}"/>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11/7/2022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B3F57AAB-5E51-44CA-AC0C-384FCFFD802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E3B8CE1C-D8A0-4BBD-9078-E51FE7EEA8E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39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AFA7C-9F9C-470A-806D-0B1069951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148267F-D51B-4945-92FA-8D4C8CE35F1E}"/>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11/7/2022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A2D51439-BEDC-42E0-81F1-556A25EF89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090BADF6-A632-44B6-9AA4-393D6E0BA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811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278C389-AE23-4033-9236-D9BEF0C7383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11/7/2022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A0F6E3EF-8232-48BB-B8E9-9A693ACD7DBA}"/>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9E74084D-71B7-4F1C-A45D-9470FA9E8205}"/>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302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EC5B3E-8C6A-4B7D-AE3C-D098C860F84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xmlns="" id="{ABF503C2-4A08-4855-BB3E-856D491E9EB5}"/>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C4BA2E4-395B-4357-B2DF-6630F426668D}"/>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xmlns="" id="{09736146-4EED-468F-A674-5CA7F0D559A9}"/>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11/7/2022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8DD894F9-D5DC-4D35-B2ED-1F984AD20DC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FDDB7149-5BEA-4359-893C-DB62B4E3B76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61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A058CB-47B0-4A62-A33D-02CD109A432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xmlns="" id="{2B926838-3C6F-4B56-8D62-366C76056B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xmlns="" id="{09DCF22A-A908-4E20-8C13-3A4ED23692C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xmlns="" id="{3C9F34B5-F3A2-4CA9-B7B4-3E64E9D38F9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11/7/2022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CFC41CD-714D-48C4-9160-41B25CAF0F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3200FC8E-ADE2-43AC-9CFD-58D42C29232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882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FA8600-540E-4D90-8D2F-2FE49735F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1D80317-2ED6-40DB-850E-9D43435812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E031318-FAD0-4A0A-B9C6-FC0F733DCFB5}"/>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11/7/2022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6F1F9DA-B98A-4C66-9936-907196F692B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09882D2D-65F2-4E1E-9C5D-E6783BF00123}"/>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516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0E31B67-DA0C-42C7-8ADE-EE93EF1836EF}"/>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29DCADB-C930-46E6-A558-239043E4EAAA}"/>
              </a:ext>
            </a:extLst>
          </p:cNvPr>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91B24FD-3C2F-4054-B757-95A270B0E6C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11/7/2022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BFC631A-531D-4ECE-BAF9-F6BAA009186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645C1D95-0CD2-4FE7-BB5B-701427C0B278}"/>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2F3CB8-CEC7-44B3-A62D-A8EFE6959252}"/>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FF77EFB-A5E3-48AF-9D42-02E8A5EA340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65EAA4E-2C59-48A7-AFF5-000F8C0D79B6}"/>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1FD7FED3-E142-4B83-A868-C440ECF9195E}" type="datetimeFigureOut">
              <a:rPr lang="en-US" kern="1200" smtClean="0">
                <a:solidFill>
                  <a:prstClr val="black">
                    <a:tint val="75000"/>
                  </a:prstClr>
                </a:solidFill>
              </a:rPr>
              <a:pPr defTabSz="1828800" hangingPunct="1"/>
              <a:t>11/7/2022</a:t>
            </a:fld>
            <a:endParaRPr lang="en-US" kern="1200">
              <a:solidFill>
                <a:prstClr val="black">
                  <a:tint val="75000"/>
                </a:prstClr>
              </a:solidFill>
            </a:endParaRPr>
          </a:p>
        </p:txBody>
      </p:sp>
      <p:sp>
        <p:nvSpPr>
          <p:cNvPr id="5" name="Footer Placeholder 4">
            <a:extLst>
              <a:ext uri="{FF2B5EF4-FFF2-40B4-BE49-F238E27FC236}">
                <a16:creationId xmlns:a16="http://schemas.microsoft.com/office/drawing/2014/main" xmlns="" id="{33204685-20F4-48F1-872F-2C242FA60A4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n-US" kern="1200">
              <a:solidFill>
                <a:prstClr val="black">
                  <a:tint val="75000"/>
                </a:prstClr>
              </a:solidFill>
            </a:endParaRPr>
          </a:p>
        </p:txBody>
      </p:sp>
      <p:sp>
        <p:nvSpPr>
          <p:cNvPr id="6" name="Slide Number Placeholder 5">
            <a:extLst>
              <a:ext uri="{FF2B5EF4-FFF2-40B4-BE49-F238E27FC236}">
                <a16:creationId xmlns:a16="http://schemas.microsoft.com/office/drawing/2014/main" xmlns="" id="{9CB6544F-39BD-4A1F-8185-0128E41627A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3DEC7AD9-915D-4FB9-80A9-751BAC31E532}" type="slidenum">
              <a:rPr lang="en-US" kern="1200" smtClean="0">
                <a:solidFill>
                  <a:prstClr val="black">
                    <a:tint val="75000"/>
                  </a:prstClr>
                </a:solidFill>
              </a:rPr>
              <a:pPr defTabSz="1828800" hangingPunct="1"/>
              <a:t>‹#›</a:t>
            </a:fld>
            <a:endParaRPr lang="en-US" kern="1200">
              <a:solidFill>
                <a:prstClr val="black">
                  <a:tint val="75000"/>
                </a:prstClr>
              </a:solidFill>
            </a:endParaRPr>
          </a:p>
        </p:txBody>
      </p:sp>
    </p:spTree>
    <p:extLst>
      <p:ext uri="{BB962C8B-B14F-4D97-AF65-F5344CB8AC3E}">
        <p14:creationId xmlns:p14="http://schemas.microsoft.com/office/powerpoint/2010/main" val="185584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hyperlink" Target="https://docs.unrealengine.com/4.26/en-US/InteractiveExperiences/ArtificialIntelligence/BehaviorTrees/BehaviorTreeQuickStar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sym typeface="Calibri"/>
              </a:rPr>
              <a:t>Understanding Artificial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Intelligence</a:t>
            </a:r>
          </a:p>
          <a:p>
            <a:pPr defTabSz="1828800" hangingPunct="1">
              <a:buSzPct val="25000"/>
            </a:pPr>
            <a:r>
              <a:rPr lang="en-US" sz="8000" dirty="0" smtClean="0">
                <a:solidFill>
                  <a:schemeClr val="bg1"/>
                </a:solidFill>
                <a:latin typeface="Helvetica" panose="020B0604020202020204" pitchFamily="34" charset="0"/>
                <a:ea typeface="Calibri"/>
                <a:cs typeface="Helvetica" panose="020B0604020202020204" pitchFamily="34" charset="0"/>
                <a:sym typeface="Calibri"/>
              </a:rPr>
              <a:t>and </a:t>
            </a:r>
            <a:r>
              <a:rPr lang="en-US" sz="8000" dirty="0">
                <a:solidFill>
                  <a:schemeClr val="bg1"/>
                </a:solidFill>
                <a:latin typeface="Helvetica" panose="020B0604020202020204" pitchFamily="34" charset="0"/>
                <a:ea typeface="Calibri"/>
                <a:cs typeface="Helvetica" panose="020B0604020202020204" pitchFamily="34" charset="0"/>
                <a:sym typeface="Calibri"/>
              </a:rPr>
              <a:t>Artificial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Stupidity</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a:solidFill>
                  <a:srgbClr val="FFD966"/>
                </a:solidFill>
                <a:latin typeface="Helvetica" panose="020B0604020202020204" pitchFamily="34" charset="0"/>
                <a:ea typeface="Calibri"/>
                <a:cs typeface="Helvetica" panose="020B0604020202020204" pitchFamily="34" charset="0"/>
                <a:sym typeface="Calibri"/>
              </a:rPr>
              <a:t>Developing AI in Games</a:t>
            </a:r>
          </a:p>
        </p:txBody>
      </p:sp>
    </p:spTree>
    <p:extLst>
      <p:ext uri="{BB962C8B-B14F-4D97-AF65-F5344CB8AC3E}">
        <p14:creationId xmlns:p14="http://schemas.microsoft.com/office/powerpoint/2010/main" val="3341254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644169"/>
            <a:ext cx="7805274" cy="18261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Decorators are also known as conditionals. They attach to another node and make decisions about whether or not a branch in the tree, or even a single node, can be executed</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4" y="10645282"/>
            <a:ext cx="7805274"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Observers are a property of a decorator node that can observe values in the Blackboard and abort the execution of the branch if necessary</a:t>
            </a:r>
            <a:r>
              <a:rPr lang="en-US" sz="2800" dirty="0" smtClean="0"/>
              <a:t>.</a:t>
            </a:r>
            <a:endParaRPr sz="2800" dirty="0"/>
          </a:p>
        </p:txBody>
      </p:sp>
      <p:sp>
        <p:nvSpPr>
          <p:cNvPr id="413" name="Two Picture slide"/>
          <p:cNvSpPr txBox="1"/>
          <p:nvPr/>
        </p:nvSpPr>
        <p:spPr>
          <a:xfrm>
            <a:off x="5177063" y="9474121"/>
            <a:ext cx="3234861"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Decorators</a:t>
            </a:r>
            <a:endParaRPr dirty="0"/>
          </a:p>
        </p:txBody>
      </p:sp>
      <p:sp>
        <p:nvSpPr>
          <p:cNvPr id="416" name="Two Picture slide"/>
          <p:cNvSpPr txBox="1"/>
          <p:nvPr/>
        </p:nvSpPr>
        <p:spPr>
          <a:xfrm>
            <a:off x="16061028" y="9526655"/>
            <a:ext cx="3056927"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Observers</a:t>
            </a:r>
            <a:endParaRPr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2" name="Image" descr="Image">
            <a:extLst>
              <a:ext uri="{FF2B5EF4-FFF2-40B4-BE49-F238E27FC236}">
                <a16:creationId xmlns:a16="http://schemas.microsoft.com/office/drawing/2014/main" xmlns="" id="{5CE5B72A-398D-4419-98DA-20FE494168B2}"/>
              </a:ext>
            </a:extLst>
          </p:cNvPr>
          <p:cNvPicPr>
            <a:picLocks noChangeAspect="1"/>
          </p:cNvPicPr>
          <p:nvPr/>
        </p:nvPicPr>
        <p:blipFill>
          <a:blip r:embed="rId3">
            <a:extLst/>
          </a:blip>
          <a:srcRect l="11526" r="11526"/>
          <a:stretch>
            <a:fillRect/>
          </a:stretch>
        </p:blipFill>
        <p:spPr>
          <a:xfrm>
            <a:off x="3099460" y="1250349"/>
            <a:ext cx="7374576" cy="6996613"/>
          </a:xfrm>
          <a:prstGeom prst="rect">
            <a:avLst/>
          </a:prstGeom>
          <a:ln w="12700">
            <a:miter lim="400000"/>
          </a:ln>
        </p:spPr>
      </p:pic>
      <p:pic>
        <p:nvPicPr>
          <p:cNvPr id="13" name="Image">
            <a:extLst>
              <a:ext uri="{FF2B5EF4-FFF2-40B4-BE49-F238E27FC236}">
                <a16:creationId xmlns:a16="http://schemas.microsoft.com/office/drawing/2014/main" xmlns="" id="{551F02C6-B5AA-4299-861E-4D8E845C1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9" y="1383718"/>
            <a:ext cx="7107940" cy="6729873"/>
          </a:xfrm>
          <a:prstGeom prst="rect">
            <a:avLst/>
          </a:prstGeom>
          <a:ln>
            <a:noFill/>
          </a:ln>
          <a:effectLst>
            <a:outerShdw blurRad="190500" algn="tl" rotWithShape="0">
              <a:srgbClr val="000000">
                <a:alpha val="70000"/>
              </a:srgbClr>
            </a:outerShdw>
          </a:effectLst>
        </p:spPr>
      </p:pic>
      <p:sp>
        <p:nvSpPr>
          <p:cNvPr id="16" name="TextBox 15">
            <a:extLst>
              <a:ext uri="{FF2B5EF4-FFF2-40B4-BE49-F238E27FC236}">
                <a16:creationId xmlns:a16="http://schemas.microsoft.com/office/drawing/2014/main" xmlns="" id="{2558AFB4-B8A2-4B27-B268-867A1D6EB583}"/>
              </a:ext>
            </a:extLst>
          </p:cNvPr>
          <p:cNvSpPr txBox="1"/>
          <p:nvPr/>
        </p:nvSpPr>
        <p:spPr>
          <a:xfrm>
            <a:off x="3625583" y="8113592"/>
            <a:ext cx="614781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S</a:t>
            </a:r>
            <a:r>
              <a:rPr lang="en-US" sz="2800" dirty="0" smtClean="0"/>
              <a:t>imple </a:t>
            </a:r>
            <a:r>
              <a:rPr lang="en-US" sz="2800" dirty="0"/>
              <a:t>Decorator</a:t>
            </a:r>
            <a:endParaRPr kumimoji="0" lang="en-US" sz="2800" b="0" i="0" u="none" strike="noStrike" cap="none" spc="0" normalizeH="0" baseline="0" dirty="0">
              <a:ln>
                <a:noFill/>
              </a:ln>
              <a:solidFill>
                <a:srgbClr val="000000"/>
              </a:solidFill>
              <a:effectLst/>
              <a:uFillTx/>
              <a:sym typeface="Helvetica Light"/>
            </a:endParaRPr>
          </a:p>
        </p:txBody>
      </p:sp>
      <p:pic>
        <p:nvPicPr>
          <p:cNvPr id="17" name="Image" descr="Image">
            <a:extLst>
              <a:ext uri="{FF2B5EF4-FFF2-40B4-BE49-F238E27FC236}">
                <a16:creationId xmlns:a16="http://schemas.microsoft.com/office/drawing/2014/main" xmlns="" id="{A2B4C820-E6DF-4ECC-B971-78D6FDDDCB5F}"/>
              </a:ext>
            </a:extLst>
          </p:cNvPr>
          <p:cNvPicPr>
            <a:picLocks noChangeAspect="1"/>
          </p:cNvPicPr>
          <p:nvPr/>
        </p:nvPicPr>
        <p:blipFill>
          <a:blip r:embed="rId3">
            <a:extLst/>
          </a:blip>
          <a:srcRect l="11526" r="11526"/>
          <a:stretch>
            <a:fillRect/>
          </a:stretch>
        </p:blipFill>
        <p:spPr>
          <a:xfrm>
            <a:off x="13902201" y="1250349"/>
            <a:ext cx="7374576" cy="6996613"/>
          </a:xfrm>
          <a:prstGeom prst="rect">
            <a:avLst/>
          </a:prstGeom>
          <a:ln w="12700">
            <a:miter lim="400000"/>
          </a:ln>
        </p:spPr>
      </p:pic>
      <p:pic>
        <p:nvPicPr>
          <p:cNvPr id="18" name="Image">
            <a:extLst>
              <a:ext uri="{FF2B5EF4-FFF2-40B4-BE49-F238E27FC236}">
                <a16:creationId xmlns:a16="http://schemas.microsoft.com/office/drawing/2014/main" xmlns="" id="{2108C52C-0002-429B-9866-4CB97E43287E}"/>
              </a:ext>
            </a:extLst>
          </p:cNvPr>
          <p:cNvPicPr>
            <a:picLocks noChangeAspect="1"/>
          </p:cNvPicPr>
          <p:nvPr/>
        </p:nvPicPr>
        <p:blipFill rotWithShape="1">
          <a:blip r:embed="rId5">
            <a:extLst>
              <a:ext uri="{28A0092B-C50C-407E-A947-70E740481C1C}">
                <a14:useLocalDpi xmlns:a14="http://schemas.microsoft.com/office/drawing/2010/main" val="0"/>
              </a:ext>
            </a:extLst>
          </a:blip>
          <a:srcRect b="19596"/>
          <a:stretch/>
        </p:blipFill>
        <p:spPr>
          <a:xfrm>
            <a:off x="14069572" y="1383718"/>
            <a:ext cx="7032879" cy="6729873"/>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xmlns="" id="{B978942D-C1F2-4FCE-8BF4-7FF9EB288D98}"/>
              </a:ext>
            </a:extLst>
          </p:cNvPr>
          <p:cNvSpPr txBox="1"/>
          <p:nvPr/>
        </p:nvSpPr>
        <p:spPr>
          <a:xfrm>
            <a:off x="14600156" y="8113592"/>
            <a:ext cx="6146038"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Observer</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8460390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81103" y="10696327"/>
            <a:ext cx="7805274" cy="96436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Blackboard is the AI’s memory. It stores key values for the Behavior Tree to use</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696327"/>
            <a:ext cx="7805274" cy="22570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Services attach to Composite nodes and will execute at their defined frequency as long as their branch is being executed. They are often used to make checks and to update the Blackboard</a:t>
            </a:r>
            <a:r>
              <a:rPr lang="en-US" sz="2800" dirty="0" smtClean="0"/>
              <a:t>.</a:t>
            </a:r>
            <a:endParaRPr sz="2800" dirty="0"/>
          </a:p>
        </p:txBody>
      </p:sp>
      <p:sp>
        <p:nvSpPr>
          <p:cNvPr id="413" name="Two Picture slide"/>
          <p:cNvSpPr txBox="1"/>
          <p:nvPr/>
        </p:nvSpPr>
        <p:spPr>
          <a:xfrm>
            <a:off x="4980699" y="9523107"/>
            <a:ext cx="3627596"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Blackboards</a:t>
            </a:r>
            <a:endParaRPr dirty="0"/>
          </a:p>
        </p:txBody>
      </p:sp>
      <p:sp>
        <p:nvSpPr>
          <p:cNvPr id="416" name="Two Picture slide"/>
          <p:cNvSpPr txBox="1"/>
          <p:nvPr/>
        </p:nvSpPr>
        <p:spPr>
          <a:xfrm>
            <a:off x="16309490" y="9523107"/>
            <a:ext cx="2559996"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Services</a:t>
            </a:r>
            <a:endParaRPr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2" name="Image" descr="Image">
            <a:extLst>
              <a:ext uri="{FF2B5EF4-FFF2-40B4-BE49-F238E27FC236}">
                <a16:creationId xmlns:a16="http://schemas.microsoft.com/office/drawing/2014/main" xmlns="" id="{05842A6B-79C3-453B-B273-55899E85B029}"/>
              </a:ext>
            </a:extLst>
          </p:cNvPr>
          <p:cNvPicPr>
            <a:picLocks noChangeAspect="1"/>
          </p:cNvPicPr>
          <p:nvPr/>
        </p:nvPicPr>
        <p:blipFill>
          <a:blip r:embed="rId3">
            <a:extLst/>
          </a:blip>
          <a:srcRect l="11526" r="11526"/>
          <a:stretch>
            <a:fillRect/>
          </a:stretch>
        </p:blipFill>
        <p:spPr>
          <a:xfrm>
            <a:off x="3099460" y="1250349"/>
            <a:ext cx="7374576" cy="6996613"/>
          </a:xfrm>
          <a:prstGeom prst="rect">
            <a:avLst/>
          </a:prstGeom>
          <a:ln w="12700">
            <a:miter lim="400000"/>
          </a:ln>
        </p:spPr>
      </p:pic>
      <p:pic>
        <p:nvPicPr>
          <p:cNvPr id="409" name="Image"/>
          <p:cNvPicPr>
            <a:picLocks noChangeAspect="1"/>
          </p:cNvPicPr>
          <p:nvPr/>
        </p:nvPicPr>
        <p:blipFill rotWithShape="1">
          <a:blip r:embed="rId4">
            <a:extLst>
              <a:ext uri="{28A0092B-C50C-407E-A947-70E740481C1C}">
                <a14:useLocalDpi xmlns:a14="http://schemas.microsoft.com/office/drawing/2010/main" val="0"/>
              </a:ext>
            </a:extLst>
          </a:blip>
          <a:srcRect r="7501"/>
          <a:stretch/>
        </p:blipFill>
        <p:spPr>
          <a:xfrm>
            <a:off x="3229452" y="1383719"/>
            <a:ext cx="7108577" cy="6729871"/>
          </a:xfrm>
          <a:prstGeom prst="rect">
            <a:avLst/>
          </a:prstGeom>
          <a:ln>
            <a:noFill/>
          </a:ln>
          <a:effectLst>
            <a:outerShdw blurRad="190500" algn="tl" rotWithShape="0">
              <a:srgbClr val="000000">
                <a:alpha val="70000"/>
              </a:srgbClr>
            </a:outerShdw>
          </a:effectLst>
        </p:spPr>
      </p:pic>
      <p:sp>
        <p:nvSpPr>
          <p:cNvPr id="16" name="TextBox 15">
            <a:extLst>
              <a:ext uri="{FF2B5EF4-FFF2-40B4-BE49-F238E27FC236}">
                <a16:creationId xmlns:a16="http://schemas.microsoft.com/office/drawing/2014/main" xmlns="" id="{7D3815DB-2F6B-47C2-9F0B-FB263363D53A}"/>
              </a:ext>
            </a:extLst>
          </p:cNvPr>
          <p:cNvSpPr txBox="1"/>
          <p:nvPr/>
        </p:nvSpPr>
        <p:spPr>
          <a:xfrm>
            <a:off x="3625583" y="8113592"/>
            <a:ext cx="614781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Blackboard</a:t>
            </a:r>
            <a:endParaRPr kumimoji="0" lang="en-US" sz="2800" b="0" i="0" u="none" strike="noStrike" cap="none" spc="0" normalizeH="0" baseline="0" dirty="0">
              <a:ln>
                <a:noFill/>
              </a:ln>
              <a:solidFill>
                <a:srgbClr val="000000"/>
              </a:solidFill>
              <a:effectLst/>
              <a:uFillTx/>
              <a:sym typeface="Helvetica Light"/>
            </a:endParaRPr>
          </a:p>
        </p:txBody>
      </p:sp>
      <p:pic>
        <p:nvPicPr>
          <p:cNvPr id="17" name="Image" descr="Image">
            <a:extLst>
              <a:ext uri="{FF2B5EF4-FFF2-40B4-BE49-F238E27FC236}">
                <a16:creationId xmlns:a16="http://schemas.microsoft.com/office/drawing/2014/main" xmlns="" id="{BA65AAD9-4006-4E9C-8C3E-E07331F17572}"/>
              </a:ext>
            </a:extLst>
          </p:cNvPr>
          <p:cNvPicPr>
            <a:picLocks noChangeAspect="1"/>
          </p:cNvPicPr>
          <p:nvPr/>
        </p:nvPicPr>
        <p:blipFill>
          <a:blip r:embed="rId3">
            <a:extLst/>
          </a:blip>
          <a:srcRect l="11526" r="11526"/>
          <a:stretch>
            <a:fillRect/>
          </a:stretch>
        </p:blipFill>
        <p:spPr>
          <a:xfrm>
            <a:off x="13902201" y="1250349"/>
            <a:ext cx="7374576" cy="6996613"/>
          </a:xfrm>
          <a:prstGeom prst="rect">
            <a:avLst/>
          </a:prstGeom>
          <a:ln w="12700">
            <a:miter lim="400000"/>
          </a:ln>
        </p:spPr>
      </p:pic>
      <p:pic>
        <p:nvPicPr>
          <p:cNvPr id="18" name="Image">
            <a:extLst>
              <a:ext uri="{FF2B5EF4-FFF2-40B4-BE49-F238E27FC236}">
                <a16:creationId xmlns:a16="http://schemas.microsoft.com/office/drawing/2014/main" xmlns="" id="{C9752FDC-7591-4737-A20F-F37D01647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6634" y="1383718"/>
            <a:ext cx="7105708" cy="6729874"/>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xmlns="" id="{84FDCD44-F533-492D-A23B-53AA6D39E8DF}"/>
              </a:ext>
            </a:extLst>
          </p:cNvPr>
          <p:cNvSpPr txBox="1"/>
          <p:nvPr/>
        </p:nvSpPr>
        <p:spPr>
          <a:xfrm>
            <a:off x="14600156" y="8113592"/>
            <a:ext cx="6146038"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Service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158882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35496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While AI can potentially access any information at any stage, it’s important </a:t>
            </a:r>
            <a:r>
              <a:rPr lang="en-US" sz="2800" dirty="0" smtClean="0"/>
              <a:t>to </a:t>
            </a:r>
            <a:r>
              <a:rPr lang="en-US" sz="2800" dirty="0"/>
              <a:t>simulate human behavior and perception constraints. For this reason, it’s common to check when characters are within a certain radius of the AI and to perform intermittent traces to see if there is a clear line of sight between the player and the enemy. The enemy locations are usually compared using a dot product to ensure they’re in the same direction as the AI’s head; however, this is not always the case</a:t>
            </a:r>
            <a:r>
              <a:rPr lang="en-US" sz="2800" dirty="0" smtClean="0"/>
              <a:t>.</a:t>
            </a:r>
            <a:endParaRPr lang="en-US" sz="2800" dirty="0"/>
          </a:p>
          <a:p>
            <a:pPr marL="457200" indent="-457200">
              <a:buFont typeface="Arial" panose="020B0604020202020204" pitchFamily="34" charset="0"/>
              <a:buChar char="•"/>
            </a:pPr>
            <a:endParaRPr lang="en-US" sz="2800" dirty="0"/>
          </a:p>
        </p:txBody>
      </p:sp>
      <p:sp>
        <p:nvSpPr>
          <p:cNvPr id="686" name="Just like flower porcelain  You’re like a moon that  awaken to say hello So beautiful and bright that you make me content to play it  world"/>
          <p:cNvSpPr txBox="1"/>
          <p:nvPr/>
        </p:nvSpPr>
        <p:spPr>
          <a:xfrm>
            <a:off x="1903990" y="4183930"/>
            <a:ext cx="6572119" cy="133369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sz="4000" dirty="0"/>
              <a:t>AI </a:t>
            </a:r>
            <a:r>
              <a:rPr lang="en-US" sz="4000" dirty="0" smtClean="0"/>
              <a:t>Information</a:t>
            </a:r>
          </a:p>
          <a:p>
            <a:r>
              <a:rPr lang="en-US" sz="4000" dirty="0" smtClean="0"/>
              <a:t>Gathering</a:t>
            </a:r>
            <a:endParaRPr lang="en-US" sz="4000" cap="all"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62748120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xmlns="" id="{20528743-5849-427C-B1CE-7F3E7F1872DD}"/>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330" name="Image"/>
          <p:cNvPicPr>
            <a:picLocks noChangeAspect="1"/>
          </p:cNvPicPr>
          <p:nvPr/>
        </p:nvPicPr>
        <p:blipFill rotWithShape="1">
          <a:blip r:embed="rId3">
            <a:extLst>
              <a:ext uri="{28A0092B-C50C-407E-A947-70E740481C1C}">
                <a14:useLocalDpi xmlns:a14="http://schemas.microsoft.com/office/drawing/2010/main" val="0"/>
              </a:ext>
            </a:extLst>
          </a:blip>
          <a:srcRect l="1951" r="2035"/>
          <a:stretch/>
        </p:blipFill>
        <p:spPr>
          <a:xfrm>
            <a:off x="558140" y="522662"/>
            <a:ext cx="15829808" cy="12670824"/>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8" y="1817790"/>
            <a:ext cx="7061171"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smtClean="0"/>
              <a:t>Environment </a:t>
            </a:r>
            <a:r>
              <a:rPr lang="en-US" sz="4000" cap="all" dirty="0"/>
              <a:t>Query System (EQS)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3930327"/>
            <a:ext cx="7008270"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b="1" dirty="0"/>
              <a:t>Environment Query System </a:t>
            </a:r>
            <a:r>
              <a:rPr lang="en-US" sz="2800" dirty="0"/>
              <a:t>is a feature of the artificial intelligence system in Unreal Engine 4 for collecting data on the environment, asking questions of the data through Tests, then returning the one item that best fits the tests performed.</a:t>
            </a:r>
            <a:br>
              <a:rPr lang="en-US" sz="2800" dirty="0"/>
            </a:br>
            <a:r>
              <a:rPr lang="en-US" sz="2800" dirty="0"/>
              <a:t/>
            </a:r>
            <a:br>
              <a:rPr lang="en-US" sz="2800" dirty="0"/>
            </a:br>
            <a:r>
              <a:rPr lang="en-US" sz="2800" dirty="0"/>
              <a:t>You can use it to find the closest power-up, to figure out which enemy is the </a:t>
            </a:r>
            <a:r>
              <a:rPr lang="en-US" sz="2800" dirty="0" smtClean="0"/>
              <a:t>greatest </a:t>
            </a:r>
            <a:r>
              <a:rPr lang="en-US" sz="2800" dirty="0"/>
              <a:t>threat, or to find cover</a:t>
            </a:r>
            <a:r>
              <a:rPr lang="en-US" sz="2800" dirty="0" smtClean="0"/>
              <a:t>.</a:t>
            </a:r>
            <a:endParaRPr lang="en-US" sz="2800" dirty="0"/>
          </a:p>
        </p:txBody>
      </p:sp>
      <p:sp>
        <p:nvSpPr>
          <p:cNvPr id="15" name="Rectangle"/>
          <p:cNvSpPr/>
          <p:nvPr/>
        </p:nvSpPr>
        <p:spPr>
          <a:xfrm>
            <a:off x="17008150" y="3461348"/>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581896"/>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EQS provides fast tests to feed world data to AI systems.</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61615972"/>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xmlns="" id="{28F7B4A2-F7AF-4015-ACCE-1A921C91D3FD}"/>
              </a:ext>
            </a:extLst>
          </p:cNvPr>
          <p:cNvPicPr>
            <a:picLocks noChangeAspect="1"/>
          </p:cNvPicPr>
          <p:nvPr/>
        </p:nvPicPr>
        <p:blipFill>
          <a:blip r:embed="rId4">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410216"/>
            <a:ext cx="7061171"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smtClean="0"/>
              <a:t>Hide and Seek </a:t>
            </a:r>
            <a:r>
              <a:rPr lang="en-US" sz="4000" cap="all" dirty="0"/>
              <a:t>AI: Example Video</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4403856"/>
            <a:ext cx="7008270" cy="139525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In this video, you can see a group of white AI characters using EQS to find hiding places away from any red </a:t>
            </a:r>
            <a:r>
              <a:rPr lang="en-US" sz="2800" dirty="0" smtClean="0"/>
              <a:t>characters.</a:t>
            </a:r>
            <a:endParaRPr lang="en-US" sz="2800" dirty="0"/>
          </a:p>
        </p:txBody>
      </p:sp>
      <p:sp>
        <p:nvSpPr>
          <p:cNvPr id="15" name="Rectangle"/>
          <p:cNvSpPr/>
          <p:nvPr/>
        </p:nvSpPr>
        <p:spPr>
          <a:xfrm>
            <a:off x="16955248" y="406387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524698"/>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sym typeface="Helvetica Light"/>
              </a:rPr>
              <a:t>Both</a:t>
            </a:r>
            <a:r>
              <a:rPr kumimoji="0" lang="en-US" sz="2800" b="0" i="0" u="none" strike="noStrike" cap="none" spc="0" normalizeH="0" dirty="0" smtClean="0">
                <a:ln>
                  <a:noFill/>
                </a:ln>
                <a:solidFill>
                  <a:srgbClr val="000000"/>
                </a:solidFill>
                <a:effectLst/>
                <a:uFillTx/>
                <a:sym typeface="Helvetica Light"/>
              </a:rPr>
              <a:t> sets of AI characters use EQS to hide from or seek the other team.</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 name="HSDemonstr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23658" y="2455555"/>
            <a:ext cx="14299272" cy="844204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9524008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xmlns="" id="{2A87BEFC-59DD-4EBA-9B6B-B18313BECABB}"/>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330" name="Image"/>
          <p:cNvPicPr>
            <a:picLocks noChangeAspect="1"/>
          </p:cNvPicPr>
          <p:nvPr/>
        </p:nvPicPr>
        <p:blipFill rotWithShape="1">
          <a:blip r:embed="rId3">
            <a:extLst>
              <a:ext uri="{28A0092B-C50C-407E-A947-70E740481C1C}">
                <a14:useLocalDpi xmlns:a14="http://schemas.microsoft.com/office/drawing/2010/main" val="0"/>
              </a:ext>
            </a:extLst>
          </a:blip>
          <a:srcRect l="37189"/>
          <a:stretch/>
        </p:blipFill>
        <p:spPr>
          <a:xfrm>
            <a:off x="558141" y="522514"/>
            <a:ext cx="15845119" cy="12630049"/>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81699" y="1801462"/>
            <a:ext cx="7061171"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smtClean="0"/>
              <a:t>Hide and Seek </a:t>
            </a:r>
            <a:r>
              <a:rPr lang="en-US" sz="4000" cap="all" dirty="0"/>
              <a:t>AI: Behavior Tree</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881368"/>
            <a:ext cx="7008270" cy="311880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Hider Service determines whether the AI can currently be seen or not. If the AI is visible or can hear an enemy coming, it will relocate itself to a better position. If it can’t hear anyone coming or is not visible to an enemy, it’ll wait before reconsidering these parameters</a:t>
            </a:r>
            <a:r>
              <a:rPr lang="en-US" sz="2800" dirty="0" smtClean="0"/>
              <a:t>.</a:t>
            </a:r>
            <a:endParaRPr lang="en-US" sz="2800" dirty="0"/>
          </a:p>
        </p:txBody>
      </p:sp>
      <p:sp>
        <p:nvSpPr>
          <p:cNvPr id="15" name="Rectangle"/>
          <p:cNvSpPr/>
          <p:nvPr/>
        </p:nvSpPr>
        <p:spPr>
          <a:xfrm>
            <a:off x="17008150" y="339603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The Behavior Tree for “</a:t>
            </a:r>
            <a:r>
              <a:rPr lang="en-US" sz="2800" dirty="0" smtClean="0"/>
              <a:t>Hiding”</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18557924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xmlns="" id="{5ACA76AB-F6EA-4AB3-B271-C8AA6B3A54EF}"/>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7" name="Picture 6">
            <a:extLst>
              <a:ext uri="{FF2B5EF4-FFF2-40B4-BE49-F238E27FC236}">
                <a16:creationId xmlns:a16="http://schemas.microsoft.com/office/drawing/2014/main" xmlns="" id="{1645541F-1976-4BE0-ABC6-D39F1AAFEF34}"/>
              </a:ext>
            </a:extLst>
          </p:cNvPr>
          <p:cNvPicPr>
            <a:picLocks noChangeAspect="1"/>
          </p:cNvPicPr>
          <p:nvPr/>
        </p:nvPicPr>
        <p:blipFill rotWithShape="1">
          <a:blip r:embed="rId3">
            <a:extLst>
              <a:ext uri="{28A0092B-C50C-407E-A947-70E740481C1C}">
                <a14:useLocalDpi xmlns:a14="http://schemas.microsoft.com/office/drawing/2010/main" val="0"/>
              </a:ext>
            </a:extLst>
          </a:blip>
          <a:srcRect l="14557"/>
          <a:stretch/>
        </p:blipFill>
        <p:spPr>
          <a:xfrm>
            <a:off x="593766" y="521329"/>
            <a:ext cx="15796784" cy="12659096"/>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7" y="2498656"/>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smtClean="0"/>
              <a:t>Hide and Seek </a:t>
            </a:r>
            <a:r>
              <a:rPr lang="en-US" sz="4000" cap="all" dirty="0"/>
              <a:t>AI: EQS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7" y="3953514"/>
            <a:ext cx="7008270" cy="707886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b="1" dirty="0"/>
              <a:t>EQS</a:t>
            </a:r>
            <a:r>
              <a:rPr lang="en-US" sz="2800" dirty="0"/>
              <a:t> Query does the following</a:t>
            </a:r>
            <a:r>
              <a:rPr lang="en-US" sz="2800" dirty="0" smtClean="0"/>
              <a:t>:</a:t>
            </a:r>
          </a:p>
          <a:p>
            <a:endParaRPr lang="en-US" sz="2800" dirty="0"/>
          </a:p>
          <a:p>
            <a:pPr marL="457200" indent="-457200">
              <a:spcAft>
                <a:spcPts val="1000"/>
              </a:spcAft>
              <a:buFont typeface="Arial" panose="020B0604020202020204" pitchFamily="34" charset="0"/>
              <a:buChar char="•"/>
            </a:pPr>
            <a:r>
              <a:rPr lang="en-US" sz="2800" dirty="0"/>
              <a:t>Traces between the point and any known “Seeker” (the term we used for the searching team in </a:t>
            </a:r>
            <a:r>
              <a:rPr lang="en-US" sz="2800" dirty="0" smtClean="0"/>
              <a:t>Hide and Seek)</a:t>
            </a:r>
            <a:endParaRPr lang="en-US" sz="2800" dirty="0"/>
          </a:p>
          <a:p>
            <a:pPr marL="457200" lvl="0" indent="-457200">
              <a:spcAft>
                <a:spcPts val="1000"/>
              </a:spcAft>
              <a:buFont typeface="Arial" panose="020B0604020202020204" pitchFamily="34" charset="0"/>
              <a:buChar char="•"/>
            </a:pPr>
            <a:r>
              <a:rPr lang="en-US" sz="2800" dirty="0"/>
              <a:t>Discards any unreachable points in the </a:t>
            </a:r>
            <a:r>
              <a:rPr lang="en-US" sz="2800" dirty="0" smtClean="0"/>
              <a:t>grid</a:t>
            </a:r>
            <a:endParaRPr lang="en-US" sz="2800" dirty="0"/>
          </a:p>
          <a:p>
            <a:pPr marL="457200" indent="-457200">
              <a:spcAft>
                <a:spcPts val="1000"/>
              </a:spcAft>
              <a:buFont typeface="Arial" panose="020B0604020202020204" pitchFamily="34" charset="0"/>
              <a:buChar char="•"/>
            </a:pPr>
            <a:r>
              <a:rPr lang="en-US" sz="2800" dirty="0"/>
              <a:t>Evaluates the distance to the player (prefers closer points</a:t>
            </a:r>
            <a:r>
              <a:rPr lang="en-US" sz="2800" dirty="0" smtClean="0"/>
              <a:t>)</a:t>
            </a:r>
            <a:endParaRPr lang="en-US" sz="2800" dirty="0"/>
          </a:p>
          <a:p>
            <a:pPr marL="457200" indent="-457200">
              <a:spcAft>
                <a:spcPts val="1000"/>
              </a:spcAft>
              <a:buFont typeface="Arial" panose="020B0604020202020204" pitchFamily="34" charset="0"/>
              <a:buChar char="•"/>
            </a:pPr>
            <a:r>
              <a:rPr lang="en-US" sz="2800" dirty="0"/>
              <a:t>Evaluates the distance from any Seeker (prefers farther points</a:t>
            </a:r>
            <a:r>
              <a:rPr lang="en-US" sz="2800" dirty="0" smtClean="0"/>
              <a:t>)</a:t>
            </a:r>
            <a:endParaRPr lang="en-US" sz="2800" dirty="0"/>
          </a:p>
          <a:p>
            <a:pPr marL="457200" lvl="0" indent="-457200">
              <a:buFont typeface="Arial" panose="020B0604020202020204" pitchFamily="34" charset="0"/>
              <a:buChar char="•"/>
            </a:pPr>
            <a:r>
              <a:rPr lang="en-US" sz="2800" dirty="0"/>
              <a:t>Evaluates the distance to any other “hiders” to look for </a:t>
            </a:r>
            <a:r>
              <a:rPr lang="en-US" sz="2800" dirty="0" smtClean="0"/>
              <a:t>separate </a:t>
            </a:r>
            <a:r>
              <a:rPr lang="en-US" sz="2800" dirty="0"/>
              <a:t>hiding </a:t>
            </a:r>
            <a:r>
              <a:rPr lang="en-US" sz="2800" dirty="0" smtClean="0"/>
              <a:t>places</a:t>
            </a:r>
            <a:endParaRPr lang="en-US" sz="2800" dirty="0"/>
          </a:p>
          <a:p>
            <a:pPr marL="457200" indent="-457200">
              <a:buFont typeface="Arial" panose="020B0604020202020204" pitchFamily="34" charset="0"/>
              <a:buChar char="•"/>
            </a:pPr>
            <a:endParaRPr lang="en-US" sz="2800" dirty="0"/>
          </a:p>
        </p:txBody>
      </p:sp>
      <p:sp>
        <p:nvSpPr>
          <p:cNvPr id="15" name="Rectangle"/>
          <p:cNvSpPr/>
          <p:nvPr/>
        </p:nvSpPr>
        <p:spPr>
          <a:xfrm>
            <a:off x="17008150" y="347604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EQS Setup for finding a hiding spot</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681212412"/>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tr-TR" sz="6000" dirty="0" smtClean="0"/>
              <a:t>IMPLEMENTATION</a:t>
            </a:r>
            <a:endParaRPr sz="6000" dirty="0"/>
          </a:p>
        </p:txBody>
      </p:sp>
      <p:sp>
        <p:nvSpPr>
          <p:cNvPr id="45" name="AEVER"/>
          <p:cNvSpPr txBox="1"/>
          <p:nvPr/>
        </p:nvSpPr>
        <p:spPr>
          <a:xfrm>
            <a:off x="4362947" y="5638702"/>
            <a:ext cx="15658134"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tr-TR" sz="8000" cap="all" dirty="0" smtClean="0">
                <a:solidFill>
                  <a:srgbClr val="FFD966"/>
                </a:solidFill>
              </a:rPr>
              <a:t>HIDE AND SEEK GAME</a:t>
            </a:r>
            <a:endParaRPr sz="8000" cap="all" dirty="0">
              <a:solidFill>
                <a:srgbClr val="FFD966"/>
              </a:solidFill>
            </a:endParaRPr>
          </a:p>
        </p:txBody>
      </p:sp>
    </p:spTree>
    <p:extLst>
      <p:ext uri="{BB962C8B-B14F-4D97-AF65-F5344CB8AC3E}">
        <p14:creationId xmlns:p14="http://schemas.microsoft.com/office/powerpoint/2010/main" val="3744448516"/>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363249"/>
            <a:ext cx="6044384" cy="39805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endParaRPr lang="tr-TR" sz="2800" dirty="0" smtClean="0"/>
          </a:p>
          <a:p>
            <a:pPr marL="457200" indent="-457200">
              <a:buFontTx/>
              <a:buChar char="-"/>
            </a:pPr>
            <a:r>
              <a:rPr lang="tr-TR" sz="2800" dirty="0" err="1" smtClean="0"/>
              <a:t>Create</a:t>
            </a:r>
            <a:r>
              <a:rPr lang="tr-TR" sz="2800" dirty="0" smtClean="0"/>
              <a:t> «AI» </a:t>
            </a:r>
            <a:r>
              <a:rPr lang="tr-TR" sz="2800" dirty="0" err="1" smtClean="0"/>
              <a:t>subfolder</a:t>
            </a:r>
            <a:r>
              <a:rPr lang="tr-TR" sz="2800" dirty="0" smtClean="0"/>
              <a:t> </a:t>
            </a:r>
            <a:r>
              <a:rPr lang="tr-TR" sz="2800" dirty="0" err="1" smtClean="0"/>
              <a:t>under</a:t>
            </a:r>
            <a:r>
              <a:rPr lang="tr-TR" sz="2800" dirty="0" smtClean="0"/>
              <a:t> </a:t>
            </a:r>
            <a:r>
              <a:rPr lang="tr-TR" sz="2800" dirty="0" err="1" smtClean="0"/>
              <a:t>Blueprints</a:t>
            </a:r>
            <a:r>
              <a:rPr lang="tr-TR" sz="2800" dirty="0" smtClean="0"/>
              <a:t> </a:t>
            </a:r>
            <a:r>
              <a:rPr lang="tr-TR" sz="2800" dirty="0" err="1" smtClean="0"/>
              <a:t>folder</a:t>
            </a:r>
            <a:r>
              <a:rPr lang="tr-TR" sz="2800" dirty="0" smtClean="0"/>
              <a:t>.</a:t>
            </a:r>
          </a:p>
          <a:p>
            <a:pPr marL="457200" indent="-457200">
              <a:buFontTx/>
              <a:buChar char="-"/>
            </a:pPr>
            <a:r>
              <a:rPr lang="tr-TR" sz="2800" dirty="0" err="1" smtClean="0"/>
              <a:t>Duplicate</a:t>
            </a:r>
            <a:r>
              <a:rPr lang="tr-TR" sz="2800" dirty="0" smtClean="0"/>
              <a:t> </a:t>
            </a:r>
            <a:r>
              <a:rPr lang="tr-TR" sz="2800" dirty="0" err="1" smtClean="0"/>
              <a:t>and</a:t>
            </a:r>
            <a:r>
              <a:rPr lang="tr-TR" sz="2800" dirty="0" smtClean="0"/>
              <a:t> </a:t>
            </a:r>
            <a:r>
              <a:rPr lang="tr-TR" sz="2800" dirty="0" err="1" smtClean="0"/>
              <a:t>rename</a:t>
            </a:r>
            <a:r>
              <a:rPr lang="tr-TR" sz="2800" dirty="0" smtClean="0"/>
              <a:t> </a:t>
            </a:r>
            <a:r>
              <a:rPr lang="tr-TR" sz="2800" b="1" dirty="0" err="1" smtClean="0"/>
              <a:t>ThirdpersonExampleMap</a:t>
            </a:r>
            <a:r>
              <a:rPr lang="tr-TR" sz="2800" b="1" dirty="0" smtClean="0"/>
              <a:t> </a:t>
            </a:r>
            <a:r>
              <a:rPr lang="tr-TR" sz="2800" dirty="0" err="1" smtClean="0"/>
              <a:t>to</a:t>
            </a:r>
            <a:r>
              <a:rPr lang="tr-TR" sz="2800" dirty="0" smtClean="0"/>
              <a:t> </a:t>
            </a:r>
            <a:r>
              <a:rPr lang="tr-TR" sz="2800" b="1" dirty="0" err="1" smtClean="0"/>
              <a:t>MAP_HideAndSeek</a:t>
            </a:r>
            <a:endParaRPr lang="tr-TR" sz="2800" dirty="0" smtClean="0"/>
          </a:p>
          <a:p>
            <a:pPr marL="457200" indent="-457200">
              <a:buFontTx/>
              <a:buChar char="-"/>
            </a:pPr>
            <a:r>
              <a:rPr lang="tr-TR" sz="2800" dirty="0" smtClean="0"/>
              <a:t>Re-</a:t>
            </a:r>
            <a:r>
              <a:rPr lang="tr-TR" sz="2800" dirty="0" err="1" smtClean="0"/>
              <a:t>arrange</a:t>
            </a:r>
            <a:r>
              <a:rPr lang="tr-TR" sz="2800" dirty="0" smtClean="0"/>
              <a:t> </a:t>
            </a:r>
            <a:r>
              <a:rPr lang="tr-TR" sz="2800" dirty="0" err="1" smtClean="0"/>
              <a:t>the</a:t>
            </a:r>
            <a:r>
              <a:rPr lang="tr-TR" sz="2800" dirty="0" smtClean="0"/>
              <a:t> </a:t>
            </a:r>
            <a:r>
              <a:rPr lang="tr-TR" sz="2800" dirty="0" err="1" smtClean="0"/>
              <a:t>layout</a:t>
            </a:r>
            <a:r>
              <a:rPr lang="tr-TR" sz="2800" dirty="0" smtClean="0"/>
              <a:t> </a:t>
            </a:r>
            <a:r>
              <a:rPr lang="tr-TR" sz="2800" dirty="0" err="1" smtClean="0"/>
              <a:t>like</a:t>
            </a:r>
            <a:r>
              <a:rPr lang="tr-TR" sz="2800" dirty="0" smtClean="0"/>
              <a:t> </a:t>
            </a:r>
            <a:r>
              <a:rPr lang="tr-TR" sz="2800" dirty="0" err="1" smtClean="0"/>
              <a:t>this</a:t>
            </a:r>
            <a:r>
              <a:rPr lang="tr-TR" sz="2800" dirty="0" smtClean="0"/>
              <a:t>:</a:t>
            </a:r>
            <a:endParaRPr lang="tr-TR" sz="2800" dirty="0" smtClean="0"/>
          </a:p>
          <a:p>
            <a:endParaRPr lang="tr-TR" sz="2800" dirty="0" smtClean="0"/>
          </a:p>
          <a:p>
            <a:pPr marL="457200" indent="-457200">
              <a:buFontTx/>
              <a:buChar char="-"/>
            </a:pPr>
            <a:endParaRPr lang="tr-TR" sz="2800" dirty="0" smtClean="0"/>
          </a:p>
        </p:txBody>
      </p:sp>
      <p:sp>
        <p:nvSpPr>
          <p:cNvPr id="12" name="The Picture slide"/>
          <p:cNvSpPr txBox="1"/>
          <p:nvPr/>
        </p:nvSpPr>
        <p:spPr>
          <a:xfrm>
            <a:off x="2794816" y="2949572"/>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MAP_HIDESEEK</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1574" t="10846" r="28889" b="23706"/>
          <a:stretch/>
        </p:blipFill>
        <p:spPr bwMode="auto">
          <a:xfrm>
            <a:off x="9211733" y="0"/>
            <a:ext cx="15172267" cy="13708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664035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869459" y="2348182"/>
            <a:ext cx="6044384" cy="69967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Duplicate</a:t>
            </a:r>
            <a:r>
              <a:rPr lang="tr-TR" sz="2800" dirty="0" smtClean="0"/>
              <a:t> </a:t>
            </a:r>
            <a:r>
              <a:rPr lang="tr-TR" sz="2800" dirty="0" err="1" smtClean="0"/>
              <a:t>and</a:t>
            </a:r>
            <a:r>
              <a:rPr lang="tr-TR" sz="2800" dirty="0" smtClean="0"/>
              <a:t> </a:t>
            </a:r>
            <a:r>
              <a:rPr lang="tr-TR" sz="2800" dirty="0" err="1" smtClean="0"/>
              <a:t>rename</a:t>
            </a:r>
            <a:r>
              <a:rPr lang="tr-TR" sz="2800" dirty="0" smtClean="0"/>
              <a:t> </a:t>
            </a:r>
            <a:r>
              <a:rPr lang="tr-TR" sz="2800" b="1" dirty="0" err="1" smtClean="0"/>
              <a:t>ThirdpersonCharacter</a:t>
            </a:r>
            <a:r>
              <a:rPr lang="tr-TR" sz="2800" b="1" dirty="0" smtClean="0"/>
              <a:t> </a:t>
            </a:r>
            <a:r>
              <a:rPr lang="tr-TR" sz="2800" dirty="0" err="1" smtClean="0"/>
              <a:t>to</a:t>
            </a:r>
            <a:r>
              <a:rPr lang="tr-TR" sz="2800" dirty="0" smtClean="0"/>
              <a:t> </a:t>
            </a:r>
            <a:r>
              <a:rPr lang="tr-TR" sz="2800" b="1" dirty="0" err="1" smtClean="0"/>
              <a:t>BP_HideSeekChar</a:t>
            </a:r>
            <a:r>
              <a:rPr lang="tr-TR" sz="2800" b="1" dirty="0" smtClean="0"/>
              <a:t> </a:t>
            </a:r>
            <a:r>
              <a:rPr lang="tr-TR" sz="2800" dirty="0" err="1" smtClean="0"/>
              <a:t>and</a:t>
            </a:r>
            <a:r>
              <a:rPr lang="tr-TR" sz="2800" dirty="0" smtClean="0"/>
              <a:t> </a:t>
            </a:r>
            <a:r>
              <a:rPr lang="tr-TR" sz="2800" dirty="0" err="1" smtClean="0"/>
              <a:t>move</a:t>
            </a:r>
            <a:r>
              <a:rPr lang="tr-TR" sz="2800" dirty="0" smtClean="0"/>
              <a:t> </a:t>
            </a:r>
            <a:r>
              <a:rPr lang="tr-TR" sz="2800" dirty="0" err="1" smtClean="0"/>
              <a:t>to</a:t>
            </a:r>
            <a:r>
              <a:rPr lang="tr-TR" sz="2800" dirty="0" smtClean="0"/>
              <a:t> </a:t>
            </a:r>
            <a:r>
              <a:rPr lang="tr-TR" sz="2800" dirty="0" err="1" smtClean="0"/>
              <a:t>Blueprints</a:t>
            </a:r>
            <a:r>
              <a:rPr lang="tr-TR" sz="2800" dirty="0" smtClean="0"/>
              <a:t>/AI </a:t>
            </a:r>
            <a:r>
              <a:rPr lang="tr-TR" sz="2800" dirty="0" err="1" smtClean="0"/>
              <a:t>folder</a:t>
            </a:r>
            <a:r>
              <a:rPr lang="tr-TR" sz="2800" b="1" dirty="0" smtClean="0"/>
              <a:t>.</a:t>
            </a:r>
          </a:p>
          <a:p>
            <a:pPr marL="457200" indent="-457200">
              <a:buFontTx/>
              <a:buChar char="-"/>
            </a:pPr>
            <a:r>
              <a:rPr lang="tr-TR" sz="2800" dirty="0" err="1" smtClean="0"/>
              <a:t>Change</a:t>
            </a:r>
            <a:r>
              <a:rPr lang="tr-TR" sz="2800" dirty="0" smtClean="0"/>
              <a:t> World </a:t>
            </a:r>
            <a:r>
              <a:rPr lang="tr-TR" sz="2800" dirty="0" err="1" smtClean="0"/>
              <a:t>Override</a:t>
            </a:r>
            <a:r>
              <a:rPr lang="tr-TR" sz="2800" dirty="0" smtClean="0"/>
              <a:t> </a:t>
            </a:r>
            <a:r>
              <a:rPr lang="tr-TR" sz="2800" dirty="0" err="1" smtClean="0"/>
              <a:t>for</a:t>
            </a:r>
            <a:r>
              <a:rPr lang="tr-TR" sz="2800" dirty="0" smtClean="0"/>
              <a:t> </a:t>
            </a:r>
            <a:r>
              <a:rPr lang="tr-TR" sz="2800" dirty="0" err="1" smtClean="0"/>
              <a:t>the</a:t>
            </a:r>
            <a:r>
              <a:rPr lang="tr-TR" sz="2800" dirty="0" smtClean="0"/>
              <a:t> </a:t>
            </a:r>
            <a:r>
              <a:rPr lang="tr-TR" sz="2800" dirty="0" err="1" smtClean="0"/>
              <a:t>gamemode</a:t>
            </a:r>
            <a:r>
              <a:rPr lang="tr-TR" sz="2800" dirty="0" smtClean="0"/>
              <a:t> </a:t>
            </a:r>
            <a:r>
              <a:rPr lang="tr-TR" sz="2800" dirty="0" err="1" smtClean="0"/>
              <a:t>to</a:t>
            </a:r>
            <a:r>
              <a:rPr lang="tr-TR" sz="2800" dirty="0" smtClean="0"/>
              <a:t> </a:t>
            </a:r>
            <a:r>
              <a:rPr lang="tr-TR" sz="2800" b="1" dirty="0" err="1" smtClean="0"/>
              <a:t>GameMode</a:t>
            </a:r>
            <a:r>
              <a:rPr lang="tr-TR" sz="2800" b="1" dirty="0" smtClean="0"/>
              <a:t>.</a:t>
            </a:r>
            <a:r>
              <a:rPr lang="tr-TR" sz="2800" dirty="0" smtClean="0"/>
              <a:t> </a:t>
            </a:r>
            <a:r>
              <a:rPr lang="tr-TR" sz="2800" dirty="0" err="1" smtClean="0"/>
              <a:t>This</a:t>
            </a:r>
            <a:r>
              <a:rPr lang="tr-TR" sz="2800" dirty="0" smtClean="0"/>
              <a:t> </a:t>
            </a:r>
            <a:r>
              <a:rPr lang="tr-TR" sz="2800" dirty="0" err="1" smtClean="0"/>
              <a:t>provide</a:t>
            </a:r>
            <a:r>
              <a:rPr lang="tr-TR" sz="2800" dirty="0" smtClean="0"/>
              <a:t> a </a:t>
            </a:r>
            <a:r>
              <a:rPr lang="tr-TR" sz="2800" dirty="0" err="1" smtClean="0"/>
              <a:t>flying</a:t>
            </a:r>
            <a:r>
              <a:rPr lang="tr-TR" sz="2800" dirty="0" smtClean="0"/>
              <a:t> </a:t>
            </a:r>
            <a:r>
              <a:rPr lang="tr-TR" sz="2800" dirty="0" err="1" smtClean="0"/>
              <a:t>camera</a:t>
            </a:r>
            <a:r>
              <a:rPr lang="tr-TR" sz="2800" dirty="0" smtClean="0"/>
              <a:t> </a:t>
            </a:r>
            <a:r>
              <a:rPr lang="tr-TR" sz="2800" dirty="0" err="1" smtClean="0"/>
              <a:t>to</a:t>
            </a:r>
            <a:r>
              <a:rPr lang="tr-TR" sz="2800" dirty="0" smtClean="0"/>
              <a:t> </a:t>
            </a:r>
            <a:r>
              <a:rPr lang="tr-TR" sz="2800" dirty="0" err="1" smtClean="0"/>
              <a:t>observe</a:t>
            </a:r>
            <a:r>
              <a:rPr lang="tr-TR" sz="2800" dirty="0" smtClean="0"/>
              <a:t> </a:t>
            </a:r>
            <a:r>
              <a:rPr lang="tr-TR" sz="2800" dirty="0" err="1" smtClean="0"/>
              <a:t>the</a:t>
            </a:r>
            <a:r>
              <a:rPr lang="tr-TR" sz="2800" dirty="0" smtClean="0"/>
              <a:t> </a:t>
            </a:r>
            <a:r>
              <a:rPr lang="tr-TR" sz="2800" dirty="0" err="1" smtClean="0"/>
              <a:t>behaviour</a:t>
            </a:r>
            <a:r>
              <a:rPr lang="tr-TR" sz="2800" dirty="0" smtClean="0"/>
              <a:t> of AI.</a:t>
            </a:r>
          </a:p>
          <a:p>
            <a:pPr marL="457200" indent="-457200">
              <a:buFontTx/>
              <a:buChar char="-"/>
            </a:pPr>
            <a:r>
              <a:rPr lang="tr-TR" sz="2800" dirty="0" err="1" smtClean="0"/>
              <a:t>Add</a:t>
            </a:r>
            <a:r>
              <a:rPr lang="tr-TR" sz="2800" dirty="0" smtClean="0"/>
              <a:t> a </a:t>
            </a:r>
            <a:r>
              <a:rPr lang="tr-TR" sz="2800" b="1" dirty="0" err="1" smtClean="0"/>
              <a:t>SphereCollision</a:t>
            </a:r>
            <a:r>
              <a:rPr lang="tr-TR" sz="2800" dirty="0" smtClean="0"/>
              <a:t> (Radius=150) </a:t>
            </a:r>
            <a:r>
              <a:rPr lang="tr-TR" sz="2800" dirty="0" err="1" smtClean="0"/>
              <a:t>with</a:t>
            </a:r>
            <a:r>
              <a:rPr lang="tr-TR" sz="2800" dirty="0" smtClean="0"/>
              <a:t> </a:t>
            </a:r>
            <a:r>
              <a:rPr lang="tr-TR" sz="2800" dirty="0" err="1" smtClean="0"/>
              <a:t>this</a:t>
            </a:r>
            <a:r>
              <a:rPr lang="tr-TR" sz="2800" dirty="0" smtClean="0"/>
              <a:t> </a:t>
            </a:r>
            <a:r>
              <a:rPr lang="tr-TR" sz="2800" dirty="0" err="1" smtClean="0"/>
              <a:t>collision</a:t>
            </a:r>
            <a:r>
              <a:rPr lang="tr-TR" sz="2800" dirty="0" smtClean="0"/>
              <a:t> </a:t>
            </a:r>
            <a:r>
              <a:rPr lang="tr-TR" sz="2800" dirty="0" err="1" smtClean="0"/>
              <a:t>settings</a:t>
            </a:r>
            <a:r>
              <a:rPr lang="tr-TR" sz="2800" dirty="0" smtClean="0"/>
              <a:t>.</a:t>
            </a:r>
          </a:p>
          <a:p>
            <a:pPr marL="457200" indent="-457200">
              <a:buFontTx/>
              <a:buChar char="-"/>
            </a:pPr>
            <a:r>
              <a:rPr lang="tr-TR" sz="2800" dirty="0" err="1" smtClean="0"/>
              <a:t>Add</a:t>
            </a:r>
            <a:r>
              <a:rPr lang="tr-TR" sz="2800" dirty="0" smtClean="0"/>
              <a:t> </a:t>
            </a:r>
            <a:r>
              <a:rPr lang="tr-TR" sz="2800" dirty="0" err="1" smtClean="0"/>
              <a:t>IsSeeker</a:t>
            </a:r>
            <a:r>
              <a:rPr lang="tr-TR" sz="2800" dirty="0" smtClean="0"/>
              <a:t> </a:t>
            </a:r>
            <a:r>
              <a:rPr lang="tr-TR" sz="2800" dirty="0" err="1" smtClean="0"/>
              <a:t>boolean</a:t>
            </a:r>
            <a:r>
              <a:rPr lang="tr-TR" sz="2800" dirty="0" smtClean="0"/>
              <a:t> </a:t>
            </a:r>
            <a:r>
              <a:rPr lang="tr-TR" sz="2800" dirty="0" err="1" smtClean="0"/>
              <a:t>variable</a:t>
            </a:r>
            <a:r>
              <a:rPr lang="tr-TR" sz="2800" dirty="0" smtClean="0"/>
              <a:t>.</a:t>
            </a:r>
          </a:p>
          <a:p>
            <a:pPr marL="457200" indent="-457200">
              <a:buFontTx/>
              <a:buChar char="-"/>
            </a:pPr>
            <a:r>
              <a:rPr lang="tr-TR" sz="2800" dirty="0" err="1" smtClean="0"/>
              <a:t>Add</a:t>
            </a:r>
            <a:r>
              <a:rPr lang="tr-TR" sz="2800" dirty="0" smtClean="0"/>
              <a:t> </a:t>
            </a:r>
            <a:r>
              <a:rPr lang="tr-TR" sz="2800" dirty="0" err="1" smtClean="0"/>
              <a:t>SetHideSeekState</a:t>
            </a:r>
            <a:r>
              <a:rPr lang="tr-TR" sz="2800" dirty="0" smtClean="0"/>
              <a:t> </a:t>
            </a:r>
            <a:r>
              <a:rPr lang="tr-TR" sz="2800" dirty="0" err="1" smtClean="0"/>
              <a:t>function</a:t>
            </a:r>
            <a:r>
              <a:rPr lang="tr-TR" sz="2800" dirty="0" smtClean="0"/>
              <a:t> </a:t>
            </a:r>
            <a:r>
              <a:rPr lang="tr-TR" sz="2800" dirty="0" err="1" smtClean="0"/>
              <a:t>and</a:t>
            </a:r>
            <a:r>
              <a:rPr lang="tr-TR" sz="2800" dirty="0" smtClean="0"/>
              <a:t> </a:t>
            </a:r>
            <a:r>
              <a:rPr lang="tr-TR" sz="2800" dirty="0" err="1" smtClean="0"/>
              <a:t>call</a:t>
            </a:r>
            <a:r>
              <a:rPr lang="tr-TR" sz="2800" dirty="0" smtClean="0"/>
              <a:t> it at </a:t>
            </a:r>
            <a:r>
              <a:rPr lang="tr-TR" sz="2800" dirty="0" err="1" smtClean="0"/>
              <a:t>ConstructionScript</a:t>
            </a:r>
            <a:r>
              <a:rPr lang="tr-TR" sz="2800" dirty="0" smtClean="0"/>
              <a:t>.</a:t>
            </a:r>
          </a:p>
          <a:p>
            <a:pPr marL="457200" indent="-457200">
              <a:buFontTx/>
              <a:buChar char="-"/>
            </a:pPr>
            <a:r>
              <a:rPr lang="tr-TR" sz="2800" dirty="0" err="1" smtClean="0"/>
              <a:t>Add</a:t>
            </a:r>
            <a:r>
              <a:rPr lang="tr-TR" sz="2800" dirty="0" smtClean="0"/>
              <a:t> a </a:t>
            </a:r>
            <a:r>
              <a:rPr lang="tr-TR" sz="2800" b="1" dirty="0" err="1" smtClean="0"/>
              <a:t>PawnNoiseEmitter</a:t>
            </a:r>
            <a:r>
              <a:rPr lang="tr-TR" sz="2800" dirty="0" smtClean="0"/>
              <a:t> </a:t>
            </a:r>
            <a:r>
              <a:rPr lang="tr-TR" sz="2800" dirty="0" err="1" smtClean="0"/>
              <a:t>component</a:t>
            </a:r>
            <a:r>
              <a:rPr lang="tr-TR" sz="2800" dirty="0" smtClean="0"/>
              <a:t>.</a:t>
            </a:r>
          </a:p>
        </p:txBody>
      </p:sp>
      <p:sp>
        <p:nvSpPr>
          <p:cNvPr id="12" name="The Picture slide"/>
          <p:cNvSpPr txBox="1"/>
          <p:nvPr/>
        </p:nvSpPr>
        <p:spPr>
          <a:xfrm>
            <a:off x="2869459" y="934505"/>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err="1" smtClean="0"/>
              <a:t>BP_HideSeekChar</a:t>
            </a:r>
            <a:endParaRPr sz="4000" cap="all" dirty="0"/>
          </a:p>
        </p:txBody>
      </p:sp>
      <p:sp>
        <p:nvSpPr>
          <p:cNvPr id="13" name="Rectangle"/>
          <p:cNvSpPr/>
          <p:nvPr/>
        </p:nvSpPr>
        <p:spPr>
          <a:xfrm>
            <a:off x="2944102" y="1934649"/>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9907" t="34563" r="6018" b="14886"/>
          <a:stretch/>
        </p:blipFill>
        <p:spPr bwMode="auto">
          <a:xfrm>
            <a:off x="16746865" y="0"/>
            <a:ext cx="7623409" cy="873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1389" t="37956" r="16666" b="22166"/>
          <a:stretch/>
        </p:blipFill>
        <p:spPr bwMode="auto">
          <a:xfrm>
            <a:off x="10216511" y="8737600"/>
            <a:ext cx="1416749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39198" t="50000" r="22068" b="29474"/>
          <a:stretch/>
        </p:blipFill>
        <p:spPr bwMode="auto">
          <a:xfrm>
            <a:off x="2151289" y="10786532"/>
            <a:ext cx="10128000" cy="2929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0103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4"/>
          <p:cNvSpPr/>
          <p:nvPr/>
        </p:nvSpPr>
        <p:spPr>
          <a:xfrm>
            <a:off x="12200817" y="-53266"/>
            <a:ext cx="12254204"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44"/>
          <p:cNvSpPr txBox="1"/>
          <p:nvPr/>
        </p:nvSpPr>
        <p:spPr>
          <a:xfrm>
            <a:off x="1752108" y="3618651"/>
            <a:ext cx="8973592" cy="1641475"/>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ASSIGNMENT #1: </a:t>
            </a:r>
            <a:endParaRPr dirty="0"/>
          </a:p>
          <a:p>
            <a:pPr marL="0" marR="0" lvl="0" indent="0" algn="l" rtl="0">
              <a:lnSpc>
                <a:spcPct val="100000"/>
              </a:lnSpc>
              <a:spcBef>
                <a:spcPts val="0"/>
              </a:spcBef>
              <a:spcAft>
                <a:spcPts val="0"/>
              </a:spcAft>
              <a:buClr>
                <a:srgbClr val="000000"/>
              </a:buClr>
              <a:buSzPts val="5000"/>
              <a:buFont typeface="Helvetica Neue"/>
              <a:buNone/>
            </a:pPr>
            <a:r>
              <a:rPr lang="tr-TR" b="1" dirty="0" smtClean="0">
                <a:latin typeface="Helvetica Neue"/>
                <a:ea typeface="Helvetica Neue"/>
                <a:cs typeface="Helvetica Neue"/>
                <a:sym typeface="Helvetica Neue"/>
              </a:rPr>
              <a:t>ATTACK/DAMAGE SYSTEM</a:t>
            </a:r>
            <a:endParaRPr sz="5000" b="1" i="0" u="none" strike="noStrike" cap="none" dirty="0">
              <a:solidFill>
                <a:srgbClr val="000000"/>
              </a:solidFill>
              <a:latin typeface="Helvetica Neue"/>
              <a:ea typeface="Helvetica Neue"/>
              <a:cs typeface="Helvetica Neue"/>
              <a:sym typeface="Helvetica Neue"/>
            </a:endParaRPr>
          </a:p>
        </p:txBody>
      </p:sp>
      <p:sp>
        <p:nvSpPr>
          <p:cNvPr id="593" name="Google Shape;593;p44"/>
          <p:cNvSpPr/>
          <p:nvPr/>
        </p:nvSpPr>
        <p:spPr>
          <a:xfrm>
            <a:off x="14050270" y="4399603"/>
            <a:ext cx="9238448" cy="5406608"/>
          </a:xfrm>
          <a:prstGeom prst="rect">
            <a:avLst/>
          </a:prstGeom>
          <a:noFill/>
          <a:ln>
            <a:noFill/>
          </a:ln>
        </p:spPr>
        <p:txBody>
          <a:bodyPr spcFirstLastPara="1" wrap="square" lIns="50800" tIns="50800" rIns="50800" bIns="50800" anchor="t" anchorCtr="0">
            <a:spAutoFit/>
          </a:bodyPr>
          <a:lstStyle/>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114300" algn="l" rtl="0">
              <a:lnSpc>
                <a:spcPct val="100000"/>
              </a:lnSpc>
              <a:spcBef>
                <a:spcPts val="1000"/>
              </a:spcBef>
              <a:spcAft>
                <a:spcPts val="0"/>
              </a:spcAft>
              <a:buClr>
                <a:srgbClr val="000000"/>
              </a:buClr>
              <a:buSzPts val="5400"/>
              <a:buFont typeface="Arial"/>
              <a:buNone/>
            </a:pPr>
            <a:endParaRPr sz="5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
        <p:nvSpPr>
          <p:cNvPr id="594" name="Google Shape;594;p44"/>
          <p:cNvSpPr/>
          <p:nvPr/>
        </p:nvSpPr>
        <p:spPr>
          <a:xfrm>
            <a:off x="1762501" y="5461894"/>
            <a:ext cx="940003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95" name="Google Shape;595;p44"/>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sp>
        <p:nvSpPr>
          <p:cNvPr id="596" name="Google Shape;596;p44"/>
          <p:cNvSpPr/>
          <p:nvPr/>
        </p:nvSpPr>
        <p:spPr>
          <a:xfrm>
            <a:off x="1762501" y="5917012"/>
            <a:ext cx="9400032" cy="4842351"/>
          </a:xfrm>
          <a:prstGeom prst="rect">
            <a:avLst/>
          </a:prstGeom>
          <a:noFill/>
          <a:ln>
            <a:noFill/>
          </a:ln>
        </p:spPr>
        <p:txBody>
          <a:bodyPr spcFirstLastPara="1" wrap="square" lIns="50800" tIns="50800" rIns="50800" bIns="50800" anchor="t" anchorCtr="0">
            <a:spAutoFit/>
          </a:bodyPr>
          <a:lstStyle/>
          <a:p>
            <a:pPr marL="514350" indent="-514350" algn="l">
              <a:buClr>
                <a:srgbClr val="000000"/>
              </a:buClr>
              <a:buSzPts val="2800"/>
              <a:buFont typeface="+mj-lt"/>
              <a:buAutoNum type="arabicPeriod"/>
            </a:pPr>
            <a:r>
              <a:rPr lang="tr-TR" sz="2800" dirty="0" err="1" smtClean="0">
                <a:latin typeface="Helvetica Neue"/>
                <a:ea typeface="Helvetica Neue"/>
                <a:cs typeface="Helvetica Neue"/>
                <a:sym typeface="Helvetica Neue"/>
              </a:rPr>
              <a:t>Make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avatar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only</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damage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facing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enemies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Damaging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multiple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enemies</a:t>
            </a:r>
            <a:r>
              <a:rPr lang="tr-TR" sz="2800" dirty="0" smtClean="0">
                <a:latin typeface="Helvetica Neue"/>
                <a:ea typeface="Helvetica Neue"/>
                <a:cs typeface="Helvetica Neue"/>
                <a:sym typeface="Helvetica Neue"/>
              </a:rPr>
              <a:t> is </a:t>
            </a:r>
            <a:r>
              <a:rPr lang="tr-TR" sz="2800" dirty="0" err="1" smtClean="0">
                <a:latin typeface="Helvetica Neue"/>
                <a:ea typeface="Helvetica Neue"/>
                <a:cs typeface="Helvetica Neue"/>
                <a:sym typeface="Helvetica Neue"/>
              </a:rPr>
              <a:t>okay</a:t>
            </a:r>
            <a:r>
              <a:rPr lang="tr-TR" sz="2800" dirty="0" smtClean="0">
                <a:latin typeface="Helvetica Neue"/>
                <a:ea typeface="Helvetica Neue"/>
                <a:cs typeface="Helvetica Neue"/>
                <a:sym typeface="Helvetica Neue"/>
              </a:rPr>
              <a:t>!</a:t>
            </a:r>
          </a:p>
          <a:p>
            <a:pPr marL="514350" indent="-514350" algn="l">
              <a:buClr>
                <a:srgbClr val="000000"/>
              </a:buClr>
              <a:buSzPts val="2800"/>
              <a:buFont typeface="+mj-lt"/>
              <a:buAutoNum type="arabicPeriod"/>
            </a:pPr>
            <a:r>
              <a:rPr lang="tr-TR" sz="2800" dirty="0" err="1" smtClean="0">
                <a:latin typeface="Helvetica Neue"/>
                <a:ea typeface="Helvetica Neue"/>
                <a:cs typeface="Helvetica Neue"/>
                <a:sym typeface="Helvetica Neue"/>
              </a:rPr>
              <a:t>Add</a:t>
            </a:r>
            <a:r>
              <a:rPr lang="tr-TR" sz="2800" dirty="0" smtClean="0">
                <a:latin typeface="Helvetica Neue"/>
                <a:ea typeface="Helvetica Neue"/>
                <a:cs typeface="Helvetica Neue"/>
                <a:sym typeface="Helvetica Neue"/>
              </a:rPr>
              <a:t> a </a:t>
            </a:r>
            <a:r>
              <a:rPr lang="tr-TR" sz="2800" dirty="0" err="1" smtClean="0">
                <a:latin typeface="Helvetica Neue"/>
                <a:ea typeface="Helvetica Neue"/>
                <a:cs typeface="Helvetica Neue"/>
                <a:sym typeface="Helvetica Neue"/>
              </a:rPr>
              <a:t>secondary</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attack</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button</a:t>
            </a:r>
            <a:r>
              <a:rPr lang="tr-TR" sz="2800" dirty="0" smtClean="0">
                <a:latin typeface="Helvetica Neue"/>
                <a:ea typeface="Helvetica Neue"/>
                <a:cs typeface="Helvetica Neue"/>
                <a:sym typeface="Helvetica Neue"/>
              </a:rPr>
              <a:t> (Right Mouse). </a:t>
            </a:r>
            <a:r>
              <a:rPr lang="tr-TR" sz="2800" dirty="0" err="1" smtClean="0">
                <a:latin typeface="Helvetica Neue"/>
                <a:ea typeface="Helvetica Neue"/>
                <a:cs typeface="Helvetica Neue"/>
                <a:sym typeface="Helvetica Neue"/>
              </a:rPr>
              <a:t>This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attack</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will</a:t>
            </a:r>
            <a:r>
              <a:rPr lang="tr-TR" sz="2800" dirty="0" smtClean="0">
                <a:latin typeface="Helvetica Neue"/>
                <a:ea typeface="Helvetica Neue"/>
                <a:cs typeface="Helvetica Neue"/>
                <a:sym typeface="Helvetica Neue"/>
              </a:rPr>
              <a:t> be </a:t>
            </a:r>
            <a:r>
              <a:rPr lang="tr-TR" sz="2800" dirty="0" err="1" smtClean="0">
                <a:latin typeface="Helvetica Neue"/>
                <a:ea typeface="Helvetica Neue"/>
                <a:cs typeface="Helvetica Neue"/>
                <a:sym typeface="Helvetica Neue"/>
              </a:rPr>
              <a:t>slower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use</a:t>
            </a:r>
            <a:r>
              <a:rPr lang="tr-TR" sz="2800" dirty="0" smtClean="0">
                <a:latin typeface="Helvetica Neue"/>
                <a:ea typeface="Helvetica Neue"/>
                <a:cs typeface="Helvetica Neue"/>
                <a:sym typeface="Helvetica Neue"/>
              </a:rPr>
              <a:t> a </a:t>
            </a:r>
            <a:r>
              <a:rPr lang="tr-TR" sz="2800" dirty="0" err="1" smtClean="0">
                <a:latin typeface="Helvetica Neue"/>
                <a:ea typeface="Helvetica Neue"/>
                <a:cs typeface="Helvetica Neue"/>
                <a:sym typeface="Helvetica Neue"/>
              </a:rPr>
              <a:t>different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animation</a:t>
            </a:r>
            <a:r>
              <a:rPr lang="tr-TR" sz="2800" dirty="0" smtClean="0">
                <a:latin typeface="Helvetica Neue"/>
                <a:ea typeface="Helvetica Neue"/>
                <a:cs typeface="Helvetica Neue"/>
                <a:sym typeface="Helvetica Neue"/>
              </a:rPr>
              <a:t>, has </a:t>
            </a:r>
            <a:r>
              <a:rPr lang="tr-TR" sz="2800" dirty="0" err="1" smtClean="0">
                <a:latin typeface="Helvetica Neue"/>
                <a:ea typeface="Helvetica Neue"/>
                <a:cs typeface="Helvetica Neue"/>
                <a:sym typeface="Helvetica Neue"/>
              </a:rPr>
              <a:t>more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damage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area</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inflict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more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damage</a:t>
            </a:r>
            <a:r>
              <a:rPr lang="tr-TR" sz="2800" dirty="0" smtClean="0">
                <a:latin typeface="Helvetica Neue"/>
                <a:ea typeface="Helvetica Neue"/>
                <a:cs typeface="Helvetica Neue"/>
                <a:sym typeface="Helvetica Neue"/>
              </a:rPr>
              <a:t>.</a:t>
            </a:r>
          </a:p>
          <a:p>
            <a:pPr marL="514350" indent="-514350" algn="l">
              <a:buClr>
                <a:srgbClr val="000000"/>
              </a:buClr>
              <a:buSzPts val="2800"/>
              <a:buFont typeface="+mj-lt"/>
              <a:buAutoNum type="arabicPeriod"/>
            </a:pPr>
            <a:r>
              <a:rPr lang="tr-TR" sz="2800" dirty="0" err="1" smtClean="0">
                <a:latin typeface="Helvetica Neue"/>
                <a:ea typeface="Helvetica Neue"/>
                <a:cs typeface="Helvetica Neue"/>
                <a:sym typeface="Helvetica Neue"/>
              </a:rPr>
              <a:t>Make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enemies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chase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melee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attack</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player.They</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should</a:t>
            </a:r>
            <a:r>
              <a:rPr lang="tr-TR" sz="2800" dirty="0" smtClean="0">
                <a:latin typeface="Helvetica Neue"/>
                <a:ea typeface="Helvetica Neue"/>
                <a:cs typeface="Helvetica Neue"/>
                <a:sym typeface="Helvetica Neue"/>
              </a:rPr>
              <a:t> stop </a:t>
            </a:r>
            <a:r>
              <a:rPr lang="tr-TR" sz="2800" dirty="0" err="1" smtClean="0">
                <a:latin typeface="Helvetica Neue"/>
                <a:ea typeface="Helvetica Neue"/>
                <a:cs typeface="Helvetica Neue"/>
                <a:sym typeface="Helvetica Neue"/>
              </a:rPr>
              <a:t>attacking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if</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player</a:t>
            </a:r>
            <a:r>
              <a:rPr lang="tr-TR" sz="2800" dirty="0" smtClean="0">
                <a:latin typeface="Helvetica Neue"/>
                <a:ea typeface="Helvetica Neue"/>
                <a:cs typeface="Helvetica Neue"/>
                <a:sym typeface="Helvetica Neue"/>
              </a:rPr>
              <a:t> is </a:t>
            </a:r>
            <a:r>
              <a:rPr lang="tr-TR" sz="2800" dirty="0" err="1" smtClean="0">
                <a:latin typeface="Helvetica Neue"/>
                <a:ea typeface="Helvetica Neue"/>
                <a:cs typeface="Helvetica Neue"/>
                <a:sym typeface="Helvetica Neue"/>
              </a:rPr>
              <a:t>dead</a:t>
            </a:r>
            <a:r>
              <a:rPr lang="tr-TR" sz="2800" dirty="0" smtClean="0">
                <a:latin typeface="Helvetica Neue"/>
                <a:ea typeface="Helvetica Neue"/>
                <a:cs typeface="Helvetica Neue"/>
                <a:sym typeface="Helvetica Neue"/>
              </a:rPr>
              <a:t>.</a:t>
            </a:r>
          </a:p>
          <a:p>
            <a:pPr marL="514350" indent="-514350" algn="l">
              <a:buClr>
                <a:srgbClr val="000000"/>
              </a:buClr>
              <a:buSzPts val="2800"/>
              <a:buFont typeface="+mj-lt"/>
              <a:buAutoNum type="arabicPeriod"/>
            </a:pPr>
            <a:r>
              <a:rPr lang="tr-TR" sz="2800" dirty="0" err="1" smtClean="0">
                <a:latin typeface="Helvetica Neue"/>
                <a:ea typeface="Helvetica Neue"/>
                <a:cs typeface="Helvetica Neue"/>
                <a:sym typeface="Helvetica Neue"/>
              </a:rPr>
              <a:t>Enemies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should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also</a:t>
            </a:r>
            <a:r>
              <a:rPr lang="tr-TR" sz="2800" dirty="0" smtClean="0">
                <a:latin typeface="Helvetica Neue"/>
                <a:ea typeface="Helvetica Neue"/>
                <a:cs typeface="Helvetica Neue"/>
                <a:sym typeface="Helvetica Neue"/>
              </a:rPr>
              <a:t> hit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player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if</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they</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are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facing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him</a:t>
            </a:r>
            <a:r>
              <a:rPr lang="tr-TR" sz="2800" dirty="0" smtClean="0">
                <a:latin typeface="Helvetica Neue"/>
                <a:ea typeface="Helvetica Neue"/>
                <a:cs typeface="Helvetica Neue"/>
                <a:sym typeface="Helvetica Neue"/>
              </a:rPr>
              <a:t>/her.</a:t>
            </a:r>
          </a:p>
          <a:p>
            <a:pPr marL="514350" indent="-514350" algn="l">
              <a:buClr>
                <a:srgbClr val="000000"/>
              </a:buClr>
              <a:buSzPts val="2800"/>
              <a:buFont typeface="+mj-lt"/>
              <a:buAutoNum type="arabicPeriod"/>
            </a:pPr>
            <a:r>
              <a:rPr lang="tr-TR" sz="2800" b="0" i="0" u="none" strike="noStrike" cap="none" dirty="0" err="1" smtClean="0">
                <a:solidFill>
                  <a:srgbClr val="000000"/>
                </a:solidFill>
                <a:latin typeface="Helvetica Neue"/>
                <a:ea typeface="Helvetica Neue"/>
                <a:cs typeface="Helvetica Neue"/>
                <a:sym typeface="Helvetica Neue"/>
              </a:rPr>
              <a:t>Make</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enemies</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move</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faster</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than</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default</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MaxWalkSpeed</a:t>
            </a:r>
            <a:r>
              <a:rPr lang="tr-TR" sz="2800" b="0" i="0" u="none" strike="noStrike" cap="none" dirty="0" smtClean="0">
                <a:solidFill>
                  <a:srgbClr val="000000"/>
                </a:solidFill>
                <a:latin typeface="Helvetica Neue"/>
                <a:ea typeface="Helvetica Neue"/>
                <a:cs typeface="Helvetica Neue"/>
                <a:sym typeface="Helvetica Neue"/>
              </a:rPr>
              <a:t> &gt; 100</a:t>
            </a:r>
            <a:r>
              <a:rPr lang="tr-TR" sz="2800" b="0" i="0" u="none" strike="noStrike" cap="none" dirty="0" smtClean="0">
                <a:solidFill>
                  <a:srgbClr val="000000"/>
                </a:solidFill>
                <a:latin typeface="Helvetica Neue"/>
                <a:ea typeface="Helvetica Neue"/>
                <a:cs typeface="Helvetica Neue"/>
                <a:sym typeface="Helvetica Neue"/>
              </a:rPr>
              <a:t>)</a:t>
            </a:r>
            <a:endParaRPr sz="2800" b="0" i="0" u="none" strike="noStrike" cap="none" dirty="0">
              <a:solidFill>
                <a:srgbClr val="000000"/>
              </a:solidFill>
              <a:latin typeface="Helvetica Neue"/>
              <a:ea typeface="Helvetica Neue"/>
              <a:cs typeface="Helvetica Neue"/>
              <a:sym typeface="Helvetica Neue"/>
            </a:endParaRPr>
          </a:p>
        </p:txBody>
      </p:sp>
      <p:sp>
        <p:nvSpPr>
          <p:cNvPr id="597" name="Google Shape;597;p44"/>
          <p:cNvSpPr/>
          <p:nvPr/>
        </p:nvSpPr>
        <p:spPr>
          <a:xfrm>
            <a:off x="13911672" y="558800"/>
            <a:ext cx="10205628" cy="10136108"/>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DEADLINE:</a:t>
            </a:r>
            <a:endParaRPr dirty="0"/>
          </a:p>
          <a:p>
            <a:pPr algn="l">
              <a:buClr>
                <a:srgbClr val="000000"/>
              </a:buClr>
              <a:buSzPts val="2800"/>
            </a:pPr>
            <a:r>
              <a:rPr lang="tr-TR" sz="4400" dirty="0" smtClean="0">
                <a:latin typeface="Helvetica Neue"/>
                <a:ea typeface="Helvetica Neue"/>
                <a:cs typeface="Helvetica Neue"/>
                <a:sym typeface="Helvetica Neue"/>
              </a:rPr>
              <a:t>15th </a:t>
            </a:r>
            <a:r>
              <a:rPr lang="tr-TR" sz="4400" dirty="0" err="1" smtClean="0">
                <a:latin typeface="Helvetica Neue"/>
                <a:ea typeface="Helvetica Neue"/>
                <a:cs typeface="Helvetica Neue"/>
                <a:sym typeface="Helvetica Neue"/>
              </a:rPr>
              <a:t>November</a:t>
            </a:r>
            <a:r>
              <a:rPr lang="tr-TR" sz="4400" dirty="0" smtClean="0">
                <a:latin typeface="Helvetica Neue"/>
                <a:ea typeface="Helvetica Neue"/>
                <a:cs typeface="Helvetica Neue"/>
                <a:sym typeface="Helvetica Neue"/>
              </a:rPr>
              <a:t> 2022 / 18:00</a:t>
            </a:r>
          </a:p>
          <a:p>
            <a:pPr algn="l">
              <a:buClr>
                <a:srgbClr val="000000"/>
              </a:buClr>
              <a:buSzPts val="2800"/>
            </a:pPr>
            <a:endParaRPr lang="tr-TR" sz="2800" dirty="0" smtClean="0">
              <a:latin typeface="Helvetica Neue"/>
              <a:ea typeface="Helvetica Neue"/>
              <a:cs typeface="Helvetica Neue"/>
              <a:sym typeface="Helvetica Neue"/>
            </a:endParaRPr>
          </a:p>
          <a:p>
            <a:pPr algn="l">
              <a:buClr>
                <a:srgbClr val="000000"/>
              </a:buClr>
              <a:buSzPts val="2800"/>
            </a:pPr>
            <a:r>
              <a:rPr lang="tr-TR" sz="2800" b="1" dirty="0" smtClean="0">
                <a:latin typeface="Helvetica Neue"/>
                <a:ea typeface="Helvetica Neue"/>
                <a:cs typeface="Helvetica Neue"/>
                <a:sym typeface="Helvetica Neue"/>
              </a:rPr>
              <a:t>PLATFORM:</a:t>
            </a:r>
          </a:p>
          <a:p>
            <a:pPr algn="l">
              <a:buClr>
                <a:srgbClr val="000000"/>
              </a:buClr>
              <a:buSzPts val="2800"/>
            </a:pPr>
            <a:r>
              <a:rPr lang="tr-TR" sz="2800" dirty="0" smtClean="0">
                <a:latin typeface="Helvetica Neue"/>
                <a:ea typeface="Helvetica Neue"/>
                <a:cs typeface="Helvetica Neue"/>
                <a:sym typeface="Helvetica Neue"/>
              </a:rPr>
              <a:t>TEAMS</a:t>
            </a:r>
          </a:p>
          <a:p>
            <a:pPr algn="l">
              <a:buClr>
                <a:srgbClr val="000000"/>
              </a:buClr>
              <a:buSzPts val="2800"/>
            </a:pPr>
            <a:endParaRPr lang="tr-TR" sz="2800" dirty="0">
              <a:latin typeface="Helvetica Neue"/>
              <a:ea typeface="Helvetica Neue"/>
              <a:cs typeface="Helvetica Neue"/>
              <a:sym typeface="Helvetica Neue"/>
            </a:endParaRPr>
          </a:p>
          <a:p>
            <a:pPr algn="l">
              <a:buClr>
                <a:srgbClr val="000000"/>
              </a:buClr>
              <a:buSzPts val="2800"/>
            </a:pPr>
            <a:r>
              <a:rPr lang="tr-TR" sz="2800" b="1" dirty="0" err="1" smtClean="0">
                <a:latin typeface="Helvetica Neue"/>
                <a:ea typeface="Helvetica Neue"/>
                <a:cs typeface="Helvetica Neue"/>
                <a:sym typeface="Helvetica Neue"/>
              </a:rPr>
              <a:t>Required</a:t>
            </a:r>
            <a:r>
              <a:rPr lang="tr-TR" sz="2800" b="1" dirty="0" smtClean="0">
                <a:latin typeface="Helvetica Neue"/>
                <a:ea typeface="Helvetica Neue"/>
                <a:cs typeface="Helvetica Neue"/>
                <a:sym typeface="Helvetica Neue"/>
              </a:rPr>
              <a:t> </a:t>
            </a:r>
            <a:r>
              <a:rPr lang="tr-TR" sz="2800" b="1" dirty="0" err="1" smtClean="0">
                <a:latin typeface="Helvetica Neue"/>
                <a:ea typeface="Helvetica Neue"/>
                <a:cs typeface="Helvetica Neue"/>
                <a:sym typeface="Helvetica Neue"/>
              </a:rPr>
              <a:t>Folders</a:t>
            </a:r>
            <a:r>
              <a:rPr lang="tr-TR" sz="2800" b="1" dirty="0" smtClean="0">
                <a:latin typeface="Helvetica Neue"/>
                <a:ea typeface="Helvetica Neue"/>
                <a:cs typeface="Helvetica Neue"/>
                <a:sym typeface="Helvetica Neue"/>
              </a:rPr>
              <a:t> </a:t>
            </a:r>
            <a:r>
              <a:rPr lang="tr-TR" sz="2800" b="1" dirty="0" err="1" smtClean="0">
                <a:latin typeface="Helvetica Neue"/>
                <a:ea typeface="Helvetica Neue"/>
                <a:cs typeface="Helvetica Neue"/>
                <a:sym typeface="Helvetica Neue"/>
              </a:rPr>
              <a:t>to</a:t>
            </a:r>
            <a:r>
              <a:rPr lang="tr-TR" sz="2800" b="1" dirty="0" smtClean="0">
                <a:latin typeface="Helvetica Neue"/>
                <a:ea typeface="Helvetica Neue"/>
                <a:cs typeface="Helvetica Neue"/>
                <a:sym typeface="Helvetica Neue"/>
              </a:rPr>
              <a:t> </a:t>
            </a:r>
            <a:r>
              <a:rPr lang="tr-TR" sz="2800" b="1" dirty="0" err="1" smtClean="0">
                <a:latin typeface="Helvetica Neue"/>
                <a:ea typeface="Helvetica Neue"/>
                <a:cs typeface="Helvetica Neue"/>
                <a:sym typeface="Helvetica Neue"/>
              </a:rPr>
              <a:t>submit</a:t>
            </a:r>
            <a:r>
              <a:rPr lang="tr-TR" sz="2800" b="1" dirty="0" smtClean="0">
                <a:latin typeface="Helvetica Neue"/>
                <a:ea typeface="Helvetica Neue"/>
                <a:cs typeface="Helvetica Neue"/>
                <a:sym typeface="Helvetica Neue"/>
              </a:rPr>
              <a:t> in a </a:t>
            </a:r>
            <a:r>
              <a:rPr lang="tr-TR" sz="2800" b="1" dirty="0" err="1" smtClean="0">
                <a:latin typeface="Helvetica Neue"/>
                <a:ea typeface="Helvetica Neue"/>
                <a:cs typeface="Helvetica Neue"/>
                <a:sym typeface="Helvetica Neue"/>
              </a:rPr>
              <a:t>zip</a:t>
            </a:r>
            <a:r>
              <a:rPr lang="tr-TR" sz="2800" b="1" dirty="0" smtClean="0">
                <a:latin typeface="Helvetica Neue"/>
                <a:ea typeface="Helvetica Neue"/>
                <a:cs typeface="Helvetica Neue"/>
                <a:sym typeface="Helvetica Neue"/>
              </a:rPr>
              <a:t> file:</a:t>
            </a:r>
          </a:p>
          <a:p>
            <a:pPr algn="l">
              <a:buClr>
                <a:srgbClr val="000000"/>
              </a:buClr>
              <a:buSzPts val="2800"/>
            </a:pPr>
            <a:r>
              <a:rPr lang="tr-TR" sz="2800" dirty="0" smtClean="0">
                <a:latin typeface="Helvetica Neue"/>
                <a:ea typeface="Helvetica Neue"/>
                <a:cs typeface="Helvetica Neue"/>
                <a:sym typeface="Helvetica Neue"/>
              </a:rPr>
              <a:t>1- /Source/</a:t>
            </a:r>
          </a:p>
          <a:p>
            <a:pPr algn="l">
              <a:buClr>
                <a:srgbClr val="000000"/>
              </a:buClr>
              <a:buSzPts val="2800"/>
            </a:pPr>
            <a:r>
              <a:rPr lang="tr-TR" sz="2800" dirty="0" smtClean="0">
                <a:latin typeface="Helvetica Neue"/>
                <a:ea typeface="Helvetica Neue"/>
                <a:cs typeface="Helvetica Neue"/>
                <a:sym typeface="Helvetica Neue"/>
              </a:rPr>
              <a:t>2- /Content/</a:t>
            </a:r>
            <a:r>
              <a:rPr lang="tr-TR" sz="2800" dirty="0" err="1" smtClean="0">
                <a:latin typeface="Helvetica Neue"/>
                <a:ea typeface="Helvetica Neue"/>
                <a:cs typeface="Helvetica Neue"/>
                <a:sym typeface="Helvetica Neue"/>
              </a:rPr>
              <a:t>Blueprints</a:t>
            </a:r>
            <a:endParaRPr lang="tr-TR" sz="2800" dirty="0" smtClean="0">
              <a:latin typeface="Helvetica Neue"/>
              <a:ea typeface="Helvetica Neue"/>
              <a:cs typeface="Helvetica Neue"/>
              <a:sym typeface="Helvetica Neue"/>
            </a:endParaRPr>
          </a:p>
          <a:p>
            <a:pPr algn="l">
              <a:buClr>
                <a:srgbClr val="000000"/>
              </a:buClr>
              <a:buSzPts val="2800"/>
            </a:pPr>
            <a:r>
              <a:rPr lang="tr-TR" sz="2800" dirty="0" smtClean="0">
                <a:latin typeface="Helvetica Neue"/>
                <a:ea typeface="Helvetica Neue"/>
                <a:cs typeface="Helvetica Neue"/>
                <a:sym typeface="Helvetica Neue"/>
              </a:rPr>
              <a:t>3- /</a:t>
            </a:r>
            <a:r>
              <a:rPr lang="tr-TR" sz="2800" dirty="0" err="1" smtClean="0">
                <a:latin typeface="Helvetica Neue"/>
                <a:ea typeface="Helvetica Neue"/>
                <a:cs typeface="Helvetica Neue"/>
                <a:sym typeface="Helvetica Neue"/>
              </a:rPr>
              <a:t>Config</a:t>
            </a:r>
            <a:r>
              <a:rPr lang="tr-TR" sz="2800" dirty="0" smtClean="0">
                <a:latin typeface="Helvetica Neue"/>
                <a:ea typeface="Helvetica Neue"/>
                <a:cs typeface="Helvetica Neue"/>
                <a:sym typeface="Helvetica Neue"/>
              </a:rPr>
              <a:t>/</a:t>
            </a: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b="1"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b="1"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3505514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363249"/>
            <a:ext cx="6044384"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endParaRPr lang="tr-TR" sz="2800" dirty="0" smtClean="0"/>
          </a:p>
          <a:p>
            <a:pPr marL="457200" indent="-457200">
              <a:buFontTx/>
              <a:buChar char="-"/>
            </a:pPr>
            <a:r>
              <a:rPr lang="tr-TR" sz="2800" dirty="0" err="1" smtClean="0"/>
              <a:t>Place</a:t>
            </a:r>
            <a:r>
              <a:rPr lang="tr-TR" sz="2800" dirty="0" smtClean="0"/>
              <a:t> </a:t>
            </a:r>
            <a:r>
              <a:rPr lang="tr-TR" sz="2800" dirty="0" err="1" smtClean="0"/>
              <a:t>all</a:t>
            </a:r>
            <a:r>
              <a:rPr lang="tr-TR" sz="2800" dirty="0" smtClean="0"/>
              <a:t> </a:t>
            </a:r>
            <a:r>
              <a:rPr lang="tr-TR" sz="2800" dirty="0" err="1" smtClean="0"/>
              <a:t>the</a:t>
            </a:r>
            <a:r>
              <a:rPr lang="tr-TR" sz="2800" dirty="0" smtClean="0"/>
              <a:t> AI </a:t>
            </a:r>
            <a:r>
              <a:rPr lang="tr-TR" sz="2800" dirty="0" err="1" smtClean="0"/>
              <a:t>players</a:t>
            </a:r>
            <a:r>
              <a:rPr lang="tr-TR" sz="2800" dirty="0" smtClean="0"/>
              <a:t> </a:t>
            </a:r>
            <a:r>
              <a:rPr lang="tr-TR" sz="2800" dirty="0" err="1" smtClean="0"/>
              <a:t>like</a:t>
            </a:r>
            <a:r>
              <a:rPr lang="tr-TR" sz="2800" dirty="0" smtClean="0"/>
              <a:t> </a:t>
            </a:r>
            <a:r>
              <a:rPr lang="tr-TR" sz="2800" dirty="0" err="1" smtClean="0"/>
              <a:t>this</a:t>
            </a:r>
            <a:r>
              <a:rPr lang="tr-TR" sz="2800" dirty="0" smtClean="0"/>
              <a:t>.</a:t>
            </a:r>
          </a:p>
          <a:p>
            <a:pPr marL="457200" indent="-457200">
              <a:buFontTx/>
              <a:buChar char="-"/>
            </a:pPr>
            <a:r>
              <a:rPr lang="tr-TR" sz="2800" dirty="0" smtClean="0"/>
              <a:t>Set </a:t>
            </a:r>
            <a:r>
              <a:rPr lang="tr-TR" sz="2800" dirty="0" err="1" smtClean="0"/>
              <a:t>only</a:t>
            </a:r>
            <a:r>
              <a:rPr lang="tr-TR" sz="2800" dirty="0" smtClean="0"/>
              <a:t> </a:t>
            </a:r>
            <a:r>
              <a:rPr lang="tr-TR" sz="2800" dirty="0" err="1" smtClean="0"/>
              <a:t>one</a:t>
            </a:r>
            <a:r>
              <a:rPr lang="tr-TR" sz="2800" dirty="0" smtClean="0"/>
              <a:t> </a:t>
            </a:r>
            <a:r>
              <a:rPr lang="tr-TR" sz="2800" dirty="0" err="1" smtClean="0"/>
              <a:t>to</a:t>
            </a:r>
            <a:r>
              <a:rPr lang="tr-TR" sz="2800" dirty="0" smtClean="0"/>
              <a:t> </a:t>
            </a:r>
            <a:r>
              <a:rPr lang="tr-TR" sz="2800" dirty="0" err="1" smtClean="0"/>
              <a:t>Seeker</a:t>
            </a:r>
            <a:r>
              <a:rPr lang="tr-TR" sz="2800" dirty="0" smtClean="0"/>
              <a:t> </a:t>
            </a:r>
            <a:r>
              <a:rPr lang="tr-TR" sz="2800" dirty="0" err="1" smtClean="0"/>
              <a:t>by</a:t>
            </a:r>
            <a:r>
              <a:rPr lang="tr-TR" sz="2800" dirty="0" smtClean="0"/>
              <a:t> </a:t>
            </a:r>
            <a:r>
              <a:rPr lang="tr-TR" sz="2800" dirty="0" err="1" smtClean="0"/>
              <a:t>settings</a:t>
            </a:r>
            <a:r>
              <a:rPr lang="tr-TR" sz="2800" dirty="0" smtClean="0"/>
              <a:t> </a:t>
            </a:r>
            <a:r>
              <a:rPr lang="tr-TR" sz="2800" dirty="0" err="1" smtClean="0"/>
              <a:t>the</a:t>
            </a:r>
            <a:r>
              <a:rPr lang="tr-TR" sz="2800" dirty="0" smtClean="0"/>
              <a:t> </a:t>
            </a:r>
            <a:r>
              <a:rPr lang="tr-TR" sz="2800" dirty="0" err="1" smtClean="0"/>
              <a:t>boolean</a:t>
            </a:r>
            <a:r>
              <a:rPr lang="tr-TR" sz="2800" dirty="0" smtClean="0"/>
              <a:t> </a:t>
            </a:r>
            <a:r>
              <a:rPr lang="tr-TR" sz="2800" dirty="0" err="1" smtClean="0"/>
              <a:t>to</a:t>
            </a:r>
            <a:r>
              <a:rPr lang="tr-TR" sz="2800" dirty="0" smtClean="0"/>
              <a:t> </a:t>
            </a:r>
            <a:r>
              <a:rPr lang="tr-TR" sz="2800" dirty="0" err="1" smtClean="0"/>
              <a:t>true</a:t>
            </a:r>
            <a:r>
              <a:rPr lang="tr-TR" sz="2800" dirty="0" smtClean="0"/>
              <a:t>.</a:t>
            </a:r>
            <a:endParaRPr lang="tr-TR" sz="2800" dirty="0"/>
          </a:p>
          <a:p>
            <a:pPr marL="457200" indent="-457200">
              <a:buFontTx/>
              <a:buChar char="-"/>
            </a:pPr>
            <a:r>
              <a:rPr lang="tr-TR" sz="2800" dirty="0" err="1" smtClean="0"/>
              <a:t>Add</a:t>
            </a:r>
            <a:r>
              <a:rPr lang="tr-TR" sz="2800" dirty="0" smtClean="0"/>
              <a:t> a </a:t>
            </a:r>
            <a:r>
              <a:rPr lang="tr-TR" sz="2800" dirty="0" err="1" smtClean="0"/>
              <a:t>NavMeshBoundsVolume</a:t>
            </a:r>
            <a:r>
              <a:rPr lang="tr-TR" sz="2800" dirty="0" smtClean="0"/>
              <a:t> </a:t>
            </a:r>
            <a:r>
              <a:rPr lang="tr-TR" sz="2800" dirty="0" err="1" smtClean="0"/>
              <a:t>and</a:t>
            </a:r>
            <a:r>
              <a:rPr lang="tr-TR" sz="2800" dirty="0" smtClean="0"/>
              <a:t> </a:t>
            </a:r>
            <a:r>
              <a:rPr lang="tr-TR" sz="2800" dirty="0" err="1" smtClean="0"/>
              <a:t>scale</a:t>
            </a:r>
            <a:r>
              <a:rPr lang="tr-TR" sz="2800" dirty="0" smtClean="0"/>
              <a:t> it </a:t>
            </a:r>
            <a:r>
              <a:rPr lang="tr-TR" sz="2800" dirty="0" err="1" smtClean="0"/>
              <a:t>to</a:t>
            </a:r>
            <a:r>
              <a:rPr lang="tr-TR" sz="2800" dirty="0" smtClean="0"/>
              <a:t> </a:t>
            </a:r>
            <a:r>
              <a:rPr lang="tr-TR" sz="2800" dirty="0" err="1" smtClean="0"/>
              <a:t>cover</a:t>
            </a:r>
            <a:r>
              <a:rPr lang="tr-TR" sz="2800" dirty="0" smtClean="0"/>
              <a:t> </a:t>
            </a:r>
            <a:r>
              <a:rPr lang="tr-TR" sz="2800" dirty="0" err="1" smtClean="0"/>
              <a:t>the</a:t>
            </a:r>
            <a:r>
              <a:rPr lang="tr-TR" sz="2800" dirty="0" smtClean="0"/>
              <a:t> </a:t>
            </a:r>
            <a:r>
              <a:rPr lang="tr-TR" sz="2800" dirty="0" err="1" smtClean="0"/>
              <a:t>whole</a:t>
            </a:r>
            <a:r>
              <a:rPr lang="tr-TR" sz="2800" dirty="0" smtClean="0"/>
              <a:t> </a:t>
            </a:r>
            <a:r>
              <a:rPr lang="tr-TR" sz="2800" dirty="0" err="1" smtClean="0"/>
              <a:t>map</a:t>
            </a:r>
            <a:r>
              <a:rPr lang="tr-TR" sz="2800" dirty="0" smtClean="0"/>
              <a:t>. </a:t>
            </a:r>
            <a:r>
              <a:rPr lang="tr-TR" sz="2800" dirty="0" err="1" smtClean="0"/>
              <a:t>Press</a:t>
            </a:r>
            <a:r>
              <a:rPr lang="tr-TR" sz="2800" dirty="0" smtClean="0"/>
              <a:t> «P» </a:t>
            </a:r>
            <a:r>
              <a:rPr lang="tr-TR" sz="2800" dirty="0" err="1" smtClean="0"/>
              <a:t>to</a:t>
            </a:r>
            <a:r>
              <a:rPr lang="tr-TR" sz="2800" dirty="0" smtClean="0"/>
              <a:t> </a:t>
            </a:r>
            <a:r>
              <a:rPr lang="tr-TR" sz="2800" dirty="0" err="1" smtClean="0"/>
              <a:t>see</a:t>
            </a:r>
            <a:r>
              <a:rPr lang="tr-TR" sz="2800" dirty="0" smtClean="0"/>
              <a:t> </a:t>
            </a:r>
            <a:r>
              <a:rPr lang="tr-TR" sz="2800" dirty="0" err="1" smtClean="0"/>
              <a:t>and</a:t>
            </a:r>
            <a:r>
              <a:rPr lang="tr-TR" sz="2800" dirty="0" smtClean="0"/>
              <a:t> test it.</a:t>
            </a:r>
            <a:endParaRPr lang="tr-TR" sz="2800" dirty="0" smtClean="0"/>
          </a:p>
          <a:p>
            <a:pPr marL="457200" indent="-457200">
              <a:buFontTx/>
              <a:buChar char="-"/>
            </a:pPr>
            <a:endParaRPr lang="tr-TR" sz="2800" dirty="0" smtClean="0"/>
          </a:p>
        </p:txBody>
      </p:sp>
      <p:sp>
        <p:nvSpPr>
          <p:cNvPr id="12" name="The Picture slide"/>
          <p:cNvSpPr txBox="1"/>
          <p:nvPr/>
        </p:nvSpPr>
        <p:spPr>
          <a:xfrm>
            <a:off x="2794816" y="2949572"/>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err="1" smtClean="0"/>
              <a:t>Players</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1574" t="10846" r="28889" b="23706"/>
          <a:stretch/>
        </p:blipFill>
        <p:spPr bwMode="auto">
          <a:xfrm>
            <a:off x="9211733" y="0"/>
            <a:ext cx="15172267" cy="13708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304224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363249"/>
            <a:ext cx="6044384" cy="656590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Create</a:t>
            </a:r>
            <a:r>
              <a:rPr lang="tr-TR" sz="2800" dirty="0" smtClean="0"/>
              <a:t> a </a:t>
            </a:r>
            <a:r>
              <a:rPr lang="tr-TR" sz="2800" dirty="0" err="1" smtClean="0"/>
              <a:t>Blackboard</a:t>
            </a:r>
            <a:r>
              <a:rPr lang="tr-TR" sz="2800" dirty="0" smtClean="0"/>
              <a:t> </a:t>
            </a:r>
            <a:r>
              <a:rPr lang="tr-TR" sz="2800" dirty="0" err="1" smtClean="0"/>
              <a:t>from</a:t>
            </a:r>
            <a:r>
              <a:rPr lang="tr-TR" sz="2800" dirty="0" smtClean="0"/>
              <a:t> </a:t>
            </a:r>
            <a:r>
              <a:rPr lang="tr-TR" sz="2800" dirty="0" err="1" smtClean="0"/>
              <a:t>Artificial</a:t>
            </a:r>
            <a:r>
              <a:rPr lang="tr-TR" sz="2800" dirty="0" smtClean="0"/>
              <a:t> </a:t>
            </a:r>
            <a:r>
              <a:rPr lang="tr-TR" sz="2800" dirty="0" err="1" smtClean="0"/>
              <a:t>Intelligence</a:t>
            </a:r>
            <a:r>
              <a:rPr lang="tr-TR" sz="2800" dirty="0" smtClean="0"/>
              <a:t> -&gt; </a:t>
            </a:r>
            <a:r>
              <a:rPr lang="tr-TR" sz="2800" dirty="0" err="1" smtClean="0"/>
              <a:t>Blackboard</a:t>
            </a:r>
            <a:r>
              <a:rPr lang="tr-TR" sz="2800" dirty="0" smtClean="0"/>
              <a:t> </a:t>
            </a:r>
            <a:r>
              <a:rPr lang="tr-TR" sz="2800" dirty="0" err="1" smtClean="0"/>
              <a:t>and</a:t>
            </a:r>
            <a:r>
              <a:rPr lang="tr-TR" sz="2800" dirty="0" smtClean="0"/>
              <a:t> name it </a:t>
            </a:r>
            <a:r>
              <a:rPr lang="tr-TR" sz="2800" dirty="0" err="1" smtClean="0"/>
              <a:t>to</a:t>
            </a:r>
            <a:r>
              <a:rPr lang="tr-TR" sz="2800" dirty="0" smtClean="0"/>
              <a:t> </a:t>
            </a:r>
            <a:r>
              <a:rPr lang="tr-TR" sz="2800" b="1" dirty="0" err="1" smtClean="0"/>
              <a:t>BB_HideSeek</a:t>
            </a:r>
            <a:endParaRPr lang="tr-TR" sz="2800" b="1" dirty="0" smtClean="0"/>
          </a:p>
          <a:p>
            <a:pPr marL="457200" indent="-457200">
              <a:buFontTx/>
              <a:buChar char="-"/>
            </a:pPr>
            <a:r>
              <a:rPr lang="tr-TR" sz="2800" dirty="0" smtClean="0"/>
              <a:t>Open it </a:t>
            </a:r>
            <a:r>
              <a:rPr lang="tr-TR" sz="2800" dirty="0" err="1" smtClean="0"/>
              <a:t>and</a:t>
            </a:r>
            <a:r>
              <a:rPr lang="tr-TR" sz="2800" dirty="0" smtClean="0"/>
              <a:t> 4 </a:t>
            </a:r>
            <a:r>
              <a:rPr lang="tr-TR" sz="2800" dirty="0" err="1" smtClean="0"/>
              <a:t>new</a:t>
            </a:r>
            <a:r>
              <a:rPr lang="tr-TR" sz="2800" dirty="0" smtClean="0"/>
              <a:t> </a:t>
            </a:r>
            <a:r>
              <a:rPr lang="tr-TR" sz="2800" dirty="0" err="1" smtClean="0"/>
              <a:t>keys</a:t>
            </a:r>
            <a:r>
              <a:rPr lang="tr-TR" sz="2800" dirty="0" smtClean="0"/>
              <a:t>: </a:t>
            </a:r>
            <a:r>
              <a:rPr lang="tr-TR" sz="2800" dirty="0" err="1" smtClean="0"/>
              <a:t>MoveLocation</a:t>
            </a:r>
            <a:r>
              <a:rPr lang="tr-TR" sz="2800" dirty="0" smtClean="0"/>
              <a:t>, </a:t>
            </a:r>
            <a:r>
              <a:rPr lang="tr-TR" sz="2800" dirty="0" err="1" smtClean="0"/>
              <a:t>VisibleToEnemies</a:t>
            </a:r>
            <a:r>
              <a:rPr lang="tr-TR" sz="2800" dirty="0" smtClean="0"/>
              <a:t>, </a:t>
            </a:r>
            <a:r>
              <a:rPr lang="tr-TR" sz="2800" dirty="0" err="1" smtClean="0"/>
              <a:t>VisibleEnemy</a:t>
            </a:r>
            <a:r>
              <a:rPr lang="tr-TR" sz="2800" dirty="0" smtClean="0"/>
              <a:t> </a:t>
            </a:r>
            <a:r>
              <a:rPr lang="tr-TR" sz="2800" dirty="0" err="1" smtClean="0"/>
              <a:t>and</a:t>
            </a:r>
            <a:r>
              <a:rPr lang="tr-TR" sz="2800" dirty="0" smtClean="0"/>
              <a:t> </a:t>
            </a:r>
            <a:r>
              <a:rPr lang="tr-TR" sz="2800" dirty="0" err="1" smtClean="0"/>
              <a:t>NoiseLocation</a:t>
            </a:r>
            <a:r>
              <a:rPr lang="tr-TR" sz="2800" dirty="0" smtClean="0"/>
              <a:t>.</a:t>
            </a:r>
          </a:p>
          <a:p>
            <a:pPr marL="457200" indent="-457200">
              <a:buFontTx/>
              <a:buChar char="-"/>
            </a:pPr>
            <a:r>
              <a:rPr lang="tr-TR" sz="2800" dirty="0" err="1" smtClean="0"/>
              <a:t>Create</a:t>
            </a:r>
            <a:r>
              <a:rPr lang="tr-TR" sz="2800" dirty="0" smtClean="0"/>
              <a:t> a </a:t>
            </a:r>
            <a:r>
              <a:rPr lang="tr-TR" sz="2800" dirty="0" err="1" smtClean="0"/>
              <a:t>new</a:t>
            </a:r>
            <a:r>
              <a:rPr lang="tr-TR" sz="2800" dirty="0" smtClean="0"/>
              <a:t> </a:t>
            </a:r>
            <a:r>
              <a:rPr lang="tr-TR" sz="2800" dirty="0" err="1" smtClean="0"/>
              <a:t>blueprint</a:t>
            </a:r>
            <a:r>
              <a:rPr lang="tr-TR" sz="2800" dirty="0" smtClean="0"/>
              <a:t> </a:t>
            </a:r>
            <a:r>
              <a:rPr lang="tr-TR" sz="2800" dirty="0" err="1" smtClean="0"/>
              <a:t>derived</a:t>
            </a:r>
            <a:r>
              <a:rPr lang="tr-TR" sz="2800" dirty="0" smtClean="0"/>
              <a:t> </a:t>
            </a:r>
            <a:r>
              <a:rPr lang="tr-TR" sz="2800" dirty="0" err="1" smtClean="0"/>
              <a:t>from</a:t>
            </a:r>
            <a:r>
              <a:rPr lang="tr-TR" sz="2800" dirty="0" smtClean="0"/>
              <a:t> </a:t>
            </a:r>
            <a:r>
              <a:rPr lang="tr-TR" sz="2800" dirty="0" err="1" smtClean="0"/>
              <a:t>AIController</a:t>
            </a:r>
            <a:r>
              <a:rPr lang="tr-TR" sz="2800" dirty="0" smtClean="0"/>
              <a:t> </a:t>
            </a:r>
            <a:r>
              <a:rPr lang="tr-TR" sz="2800" dirty="0" err="1" smtClean="0"/>
              <a:t>and</a:t>
            </a:r>
            <a:r>
              <a:rPr lang="tr-TR" sz="2800" dirty="0" smtClean="0"/>
              <a:t> name it </a:t>
            </a:r>
            <a:r>
              <a:rPr lang="tr-TR" sz="2800" dirty="0" err="1" smtClean="0"/>
              <a:t>to</a:t>
            </a:r>
            <a:r>
              <a:rPr lang="tr-TR" sz="2800" dirty="0" smtClean="0"/>
              <a:t> </a:t>
            </a:r>
            <a:r>
              <a:rPr lang="tr-TR" sz="2800" b="1" dirty="0" err="1" smtClean="0"/>
              <a:t>AC_HideSeek</a:t>
            </a:r>
            <a:endParaRPr lang="tr-TR" sz="2800" b="1" dirty="0" smtClean="0"/>
          </a:p>
          <a:p>
            <a:pPr marL="457200" indent="-457200">
              <a:buFontTx/>
              <a:buChar char="-"/>
            </a:pPr>
            <a:r>
              <a:rPr lang="tr-TR" sz="2800" dirty="0" smtClean="0"/>
              <a:t>Open it </a:t>
            </a:r>
            <a:r>
              <a:rPr lang="tr-TR" sz="2800" dirty="0" err="1" smtClean="0"/>
              <a:t>and</a:t>
            </a:r>
            <a:r>
              <a:rPr lang="tr-TR" sz="2800" dirty="0" smtClean="0"/>
              <a:t> </a:t>
            </a:r>
            <a:r>
              <a:rPr lang="tr-TR" sz="2800" dirty="0" err="1" smtClean="0"/>
              <a:t>add</a:t>
            </a:r>
            <a:r>
              <a:rPr lang="tr-TR" sz="2800" dirty="0" smtClean="0"/>
              <a:t> a </a:t>
            </a:r>
            <a:r>
              <a:rPr lang="tr-TR" sz="2800" dirty="0" err="1" smtClean="0"/>
              <a:t>PawnSensing</a:t>
            </a:r>
            <a:r>
              <a:rPr lang="tr-TR" sz="2800" dirty="0" smtClean="0"/>
              <a:t> </a:t>
            </a:r>
            <a:r>
              <a:rPr lang="tr-TR" sz="2800" dirty="0" err="1" smtClean="0"/>
              <a:t>component</a:t>
            </a:r>
            <a:r>
              <a:rPr lang="tr-TR" sz="2800" dirty="0"/>
              <a:t> </a:t>
            </a:r>
            <a:r>
              <a:rPr lang="tr-TR" sz="2800" dirty="0" err="1" smtClean="0"/>
              <a:t>to</a:t>
            </a:r>
            <a:r>
              <a:rPr lang="tr-TR" sz="2800" dirty="0" smtClean="0"/>
              <a:t> it.</a:t>
            </a:r>
          </a:p>
          <a:p>
            <a:pPr marL="457200" indent="-457200">
              <a:buFontTx/>
              <a:buChar char="-"/>
            </a:pPr>
            <a:r>
              <a:rPr lang="tr-TR" sz="2800" dirty="0" err="1" smtClean="0"/>
              <a:t>Edit</a:t>
            </a:r>
            <a:r>
              <a:rPr lang="tr-TR" sz="2800" dirty="0" smtClean="0"/>
              <a:t> </a:t>
            </a:r>
            <a:r>
              <a:rPr lang="tr-TR" sz="2800" dirty="0" err="1" smtClean="0"/>
              <a:t>PawnSensing</a:t>
            </a:r>
            <a:r>
              <a:rPr lang="tr-TR" sz="2800" dirty="0" smtClean="0"/>
              <a:t> </a:t>
            </a:r>
            <a:r>
              <a:rPr lang="tr-TR" sz="2800" dirty="0" err="1" smtClean="0"/>
              <a:t>properties</a:t>
            </a:r>
            <a:r>
              <a:rPr lang="tr-TR" sz="2800" dirty="0" smtClean="0"/>
              <a:t> as </a:t>
            </a:r>
            <a:r>
              <a:rPr lang="tr-TR" sz="2800" b="1" dirty="0" smtClean="0"/>
              <a:t>SightRadius:750</a:t>
            </a:r>
            <a:r>
              <a:rPr lang="tr-TR" sz="2800" dirty="0" smtClean="0"/>
              <a:t> </a:t>
            </a:r>
            <a:r>
              <a:rPr lang="tr-TR" sz="2800" dirty="0" err="1" smtClean="0"/>
              <a:t>and</a:t>
            </a:r>
            <a:r>
              <a:rPr lang="tr-TR" sz="2800" dirty="0" smtClean="0"/>
              <a:t> </a:t>
            </a:r>
            <a:r>
              <a:rPr lang="tr-TR" sz="2800" b="1" dirty="0" err="1" smtClean="0"/>
              <a:t>OnlySensePlayer</a:t>
            </a:r>
            <a:r>
              <a:rPr lang="tr-TR" sz="2800" b="1" dirty="0" smtClean="0"/>
              <a:t>: </a:t>
            </a:r>
            <a:r>
              <a:rPr lang="tr-TR" sz="2800" b="1" dirty="0" err="1" smtClean="0"/>
              <a:t>false</a:t>
            </a:r>
            <a:r>
              <a:rPr lang="tr-TR" sz="2800" dirty="0" smtClean="0"/>
              <a:t>.</a:t>
            </a:r>
          </a:p>
          <a:p>
            <a:pPr marL="457200" indent="-457200">
              <a:buFontTx/>
              <a:buChar char="-"/>
            </a:pPr>
            <a:endParaRPr lang="tr-TR" sz="2800" dirty="0" smtClean="0"/>
          </a:p>
        </p:txBody>
      </p:sp>
      <p:sp>
        <p:nvSpPr>
          <p:cNvPr id="12" name="The Picture slide"/>
          <p:cNvSpPr txBox="1"/>
          <p:nvPr/>
        </p:nvSpPr>
        <p:spPr>
          <a:xfrm>
            <a:off x="2794816" y="2949572"/>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AI SETUP</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83796" b="63062"/>
          <a:stretch/>
        </p:blipFill>
        <p:spPr bwMode="auto">
          <a:xfrm>
            <a:off x="17780001" y="-19516"/>
            <a:ext cx="6604000" cy="821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0262" y="-19517"/>
            <a:ext cx="7409739" cy="918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77407" t="29135" r="7130" b="44402"/>
          <a:stretch/>
        </p:blipFill>
        <p:spPr bwMode="auto">
          <a:xfrm>
            <a:off x="18127134" y="8195532"/>
            <a:ext cx="5909733" cy="5520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83602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363249"/>
            <a:ext cx="6044384"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Add</a:t>
            </a:r>
            <a:r>
              <a:rPr lang="tr-TR" sz="2800" dirty="0" smtClean="0"/>
              <a:t> </a:t>
            </a:r>
            <a:r>
              <a:rPr lang="tr-TR" sz="2800" dirty="0" err="1" smtClean="0"/>
              <a:t>PawnSensing</a:t>
            </a:r>
            <a:r>
              <a:rPr lang="tr-TR" sz="2800" dirty="0" smtClean="0"/>
              <a:t> </a:t>
            </a:r>
            <a:r>
              <a:rPr lang="tr-TR" sz="2800" dirty="0" err="1" smtClean="0"/>
              <a:t>OnSeePawn</a:t>
            </a:r>
            <a:r>
              <a:rPr lang="tr-TR" sz="2800" dirty="0" smtClean="0"/>
              <a:t> </a:t>
            </a:r>
            <a:r>
              <a:rPr lang="tr-TR" sz="2800" dirty="0" err="1" smtClean="0"/>
              <a:t>event</a:t>
            </a:r>
            <a:r>
              <a:rPr lang="tr-TR" sz="2800" dirty="0" smtClean="0"/>
              <a:t>.</a:t>
            </a:r>
          </a:p>
        </p:txBody>
      </p:sp>
      <p:sp>
        <p:nvSpPr>
          <p:cNvPr id="12" name="The Picture slide"/>
          <p:cNvSpPr txBox="1"/>
          <p:nvPr/>
        </p:nvSpPr>
        <p:spPr>
          <a:xfrm>
            <a:off x="2794816" y="2949572"/>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AI SETUP</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1296" t="22141" r="4352" b="27777"/>
          <a:stretch/>
        </p:blipFill>
        <p:spPr bwMode="auto">
          <a:xfrm>
            <a:off x="2164596" y="6519333"/>
            <a:ext cx="22207151" cy="719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73056" b="54444"/>
          <a:stretch/>
        </p:blipFill>
        <p:spPr bwMode="auto">
          <a:xfrm>
            <a:off x="15781867" y="0"/>
            <a:ext cx="8602133" cy="818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734401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5" y="4363249"/>
            <a:ext cx="10193051" cy="139525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Add</a:t>
            </a:r>
            <a:r>
              <a:rPr lang="tr-TR" sz="2800" dirty="0" smtClean="0"/>
              <a:t> </a:t>
            </a:r>
            <a:r>
              <a:rPr lang="tr-TR" sz="2800" dirty="0" err="1" smtClean="0"/>
              <a:t>PawnSensing</a:t>
            </a:r>
            <a:r>
              <a:rPr lang="tr-TR" sz="2800" dirty="0" smtClean="0"/>
              <a:t> </a:t>
            </a:r>
            <a:r>
              <a:rPr lang="tr-TR" sz="2800" dirty="0" err="1" smtClean="0"/>
              <a:t>OnHearNoise</a:t>
            </a:r>
            <a:r>
              <a:rPr lang="tr-TR" sz="2800" dirty="0" smtClean="0"/>
              <a:t> </a:t>
            </a:r>
            <a:r>
              <a:rPr lang="tr-TR" sz="2800" dirty="0" err="1" smtClean="0"/>
              <a:t>event</a:t>
            </a:r>
            <a:r>
              <a:rPr lang="tr-TR" sz="2800" dirty="0" smtClean="0"/>
              <a:t>.</a:t>
            </a:r>
          </a:p>
          <a:p>
            <a:pPr marL="457200" indent="-457200">
              <a:buFontTx/>
              <a:buChar char="-"/>
            </a:pPr>
            <a:r>
              <a:rPr lang="tr-TR" sz="2800" dirty="0" err="1" smtClean="0"/>
              <a:t>Go</a:t>
            </a:r>
            <a:r>
              <a:rPr lang="tr-TR" sz="2800" dirty="0" smtClean="0"/>
              <a:t> </a:t>
            </a:r>
            <a:r>
              <a:rPr lang="tr-TR" sz="2800" dirty="0" err="1" smtClean="0"/>
              <a:t>back</a:t>
            </a:r>
            <a:r>
              <a:rPr lang="tr-TR" sz="2800" dirty="0" smtClean="0"/>
              <a:t> </a:t>
            </a:r>
            <a:r>
              <a:rPr lang="tr-TR" sz="2800" dirty="0" err="1" smtClean="0"/>
              <a:t>to</a:t>
            </a:r>
            <a:r>
              <a:rPr lang="tr-TR" sz="2800" dirty="0" smtClean="0"/>
              <a:t> </a:t>
            </a:r>
            <a:r>
              <a:rPr lang="tr-TR" sz="2800" b="1" dirty="0" err="1" smtClean="0"/>
              <a:t>BP_HideSeekChar</a:t>
            </a:r>
            <a:r>
              <a:rPr lang="tr-TR" sz="2800" dirty="0" smtClean="0"/>
              <a:t> Class </a:t>
            </a:r>
            <a:r>
              <a:rPr lang="tr-TR" sz="2800" dirty="0" err="1" smtClean="0"/>
              <a:t>Defaults</a:t>
            </a:r>
            <a:r>
              <a:rPr lang="tr-TR" sz="2800" dirty="0" smtClean="0"/>
              <a:t> </a:t>
            </a:r>
            <a:r>
              <a:rPr lang="tr-TR" sz="2800" dirty="0" err="1" smtClean="0"/>
              <a:t>and</a:t>
            </a:r>
            <a:r>
              <a:rPr lang="tr-TR" sz="2800" dirty="0" smtClean="0"/>
              <a:t> </a:t>
            </a:r>
            <a:r>
              <a:rPr lang="tr-TR" sz="2800" dirty="0" err="1" smtClean="0"/>
              <a:t>assign</a:t>
            </a:r>
            <a:r>
              <a:rPr lang="tr-TR" sz="2800" dirty="0" smtClean="0"/>
              <a:t> </a:t>
            </a:r>
            <a:r>
              <a:rPr lang="tr-TR" sz="2800" b="1" dirty="0" err="1" smtClean="0"/>
              <a:t>AC_HideSeek</a:t>
            </a:r>
            <a:r>
              <a:rPr lang="tr-TR" sz="2800" dirty="0" smtClean="0"/>
              <a:t> as </a:t>
            </a:r>
            <a:r>
              <a:rPr lang="tr-TR" sz="2800" dirty="0" err="1" smtClean="0"/>
              <a:t>the</a:t>
            </a:r>
            <a:r>
              <a:rPr lang="tr-TR" sz="2800" dirty="0" smtClean="0"/>
              <a:t> </a:t>
            </a:r>
            <a:r>
              <a:rPr lang="tr-TR" sz="2800" dirty="0" err="1" smtClean="0"/>
              <a:t>default</a:t>
            </a:r>
            <a:r>
              <a:rPr lang="tr-TR" sz="2800" dirty="0" smtClean="0"/>
              <a:t> </a:t>
            </a:r>
            <a:r>
              <a:rPr lang="tr-TR" sz="2800" b="1" dirty="0" err="1" smtClean="0"/>
              <a:t>AIController</a:t>
            </a:r>
            <a:r>
              <a:rPr lang="tr-TR" sz="2800" b="1" dirty="0" smtClean="0"/>
              <a:t> Class</a:t>
            </a:r>
            <a:r>
              <a:rPr lang="tr-TR" sz="2800" dirty="0" smtClean="0"/>
              <a:t>.</a:t>
            </a:r>
            <a:endParaRPr lang="tr-TR" sz="2800" dirty="0" smtClean="0"/>
          </a:p>
        </p:txBody>
      </p:sp>
      <p:sp>
        <p:nvSpPr>
          <p:cNvPr id="12" name="The Picture slide"/>
          <p:cNvSpPr txBox="1"/>
          <p:nvPr/>
        </p:nvSpPr>
        <p:spPr>
          <a:xfrm>
            <a:off x="2794816" y="2949572"/>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AI SETUP</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131" t="36259" r="4721" b="22350"/>
          <a:stretch/>
        </p:blipFill>
        <p:spPr bwMode="auto">
          <a:xfrm>
            <a:off x="2179817" y="6858001"/>
            <a:ext cx="2220418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76574" t="46872" b="11811"/>
          <a:stretch/>
        </p:blipFill>
        <p:spPr bwMode="auto">
          <a:xfrm>
            <a:off x="17610479" y="0"/>
            <a:ext cx="6773522" cy="671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98085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he Picture slide"/>
          <p:cNvSpPr txBox="1"/>
          <p:nvPr/>
        </p:nvSpPr>
        <p:spPr>
          <a:xfrm>
            <a:off x="8961286" y="223305"/>
            <a:ext cx="5294537"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tr-TR" sz="4000" cap="all" dirty="0" smtClean="0"/>
              <a:t>HIDING BEHAVIOUR</a:t>
            </a:r>
            <a:endParaRPr sz="4000" cap="all"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185" t="20864" r="21296" b="2163"/>
          <a:stretch/>
        </p:blipFill>
        <p:spPr bwMode="auto">
          <a:xfrm>
            <a:off x="2151289" y="1205138"/>
            <a:ext cx="18914533" cy="1251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944442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he Picture slide"/>
          <p:cNvSpPr txBox="1"/>
          <p:nvPr/>
        </p:nvSpPr>
        <p:spPr>
          <a:xfrm>
            <a:off x="8161868" y="223305"/>
            <a:ext cx="7907866"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tr-TR" sz="4000" cap="all" dirty="0" smtClean="0"/>
              <a:t>SEEKER BEHAVIOUR</a:t>
            </a:r>
            <a:endParaRPr sz="4000" cap="all"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908" t="30492" r="30370"/>
          <a:stretch/>
        </p:blipFill>
        <p:spPr bwMode="auto">
          <a:xfrm>
            <a:off x="2151289" y="1456268"/>
            <a:ext cx="17658318" cy="1224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664827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5" y="4363249"/>
            <a:ext cx="10193051"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Add</a:t>
            </a:r>
            <a:r>
              <a:rPr lang="tr-TR" sz="2800" dirty="0" smtClean="0"/>
              <a:t> </a:t>
            </a:r>
            <a:r>
              <a:rPr lang="tr-TR" sz="2800" dirty="0" err="1" smtClean="0"/>
              <a:t>Blueprint</a:t>
            </a:r>
            <a:r>
              <a:rPr lang="tr-TR" sz="2800" dirty="0" smtClean="0"/>
              <a:t> </a:t>
            </a:r>
            <a:r>
              <a:rPr lang="tr-TR" sz="2800" dirty="0" err="1" smtClean="0"/>
              <a:t>class</a:t>
            </a:r>
            <a:r>
              <a:rPr lang="tr-TR" sz="2800" dirty="0" smtClean="0"/>
              <a:t> </a:t>
            </a:r>
            <a:r>
              <a:rPr lang="tr-TR" sz="2800" dirty="0" err="1" smtClean="0"/>
              <a:t>drived</a:t>
            </a:r>
            <a:r>
              <a:rPr lang="tr-TR" sz="2800" dirty="0" smtClean="0"/>
              <a:t> </a:t>
            </a:r>
            <a:r>
              <a:rPr lang="tr-TR" sz="2800" dirty="0" err="1" smtClean="0"/>
              <a:t>from</a:t>
            </a:r>
            <a:r>
              <a:rPr lang="tr-TR" sz="2800" dirty="0" smtClean="0"/>
              <a:t> </a:t>
            </a:r>
            <a:r>
              <a:rPr lang="tr-TR" sz="2800" b="1" dirty="0" err="1" smtClean="0"/>
              <a:t>BTService_BlueprintBase</a:t>
            </a:r>
            <a:endParaRPr lang="tr-TR" sz="2800" b="1" dirty="0" smtClean="0"/>
          </a:p>
          <a:p>
            <a:pPr marL="457200" indent="-457200">
              <a:buFontTx/>
              <a:buChar char="-"/>
            </a:pPr>
            <a:r>
              <a:rPr lang="tr-TR" sz="2800" dirty="0" smtClean="0"/>
              <a:t>Name it </a:t>
            </a:r>
            <a:r>
              <a:rPr lang="tr-TR" sz="2800" dirty="0" err="1" smtClean="0"/>
              <a:t>to</a:t>
            </a:r>
            <a:r>
              <a:rPr lang="tr-TR" sz="2800" dirty="0" smtClean="0"/>
              <a:t> </a:t>
            </a:r>
            <a:r>
              <a:rPr lang="tr-TR" sz="2800" b="1" dirty="0" err="1" smtClean="0"/>
              <a:t>BTS_Hide</a:t>
            </a:r>
            <a:endParaRPr lang="tr-TR" sz="2800" b="1" dirty="0" smtClean="0"/>
          </a:p>
          <a:p>
            <a:pPr marL="457200" indent="-457200">
              <a:buFontTx/>
              <a:buChar char="-"/>
            </a:pPr>
            <a:r>
              <a:rPr lang="tr-TR" sz="2800" dirty="0" err="1" smtClean="0"/>
              <a:t>Override</a:t>
            </a:r>
            <a:r>
              <a:rPr lang="tr-TR" sz="2800" dirty="0" smtClean="0"/>
              <a:t> </a:t>
            </a:r>
            <a:r>
              <a:rPr lang="tr-TR" sz="2800" dirty="0" err="1" smtClean="0"/>
              <a:t>Event</a:t>
            </a:r>
            <a:r>
              <a:rPr lang="tr-TR" sz="2800" dirty="0" smtClean="0"/>
              <a:t> </a:t>
            </a:r>
            <a:r>
              <a:rPr lang="tr-TR" sz="2800" dirty="0" err="1" smtClean="0"/>
              <a:t>Receive</a:t>
            </a:r>
            <a:r>
              <a:rPr lang="tr-TR" sz="2800" dirty="0" smtClean="0"/>
              <a:t> </a:t>
            </a:r>
            <a:r>
              <a:rPr lang="tr-TR" sz="2800" dirty="0" err="1" smtClean="0"/>
              <a:t>Task</a:t>
            </a:r>
            <a:r>
              <a:rPr lang="tr-TR" sz="2800" dirty="0" smtClean="0"/>
              <a:t> </a:t>
            </a:r>
            <a:r>
              <a:rPr lang="tr-TR" sz="2800" dirty="0" err="1" smtClean="0"/>
              <a:t>and</a:t>
            </a:r>
            <a:r>
              <a:rPr lang="tr-TR" sz="2800" dirty="0" smtClean="0"/>
              <a:t> </a:t>
            </a:r>
            <a:r>
              <a:rPr lang="tr-TR" sz="2800" dirty="0" err="1" smtClean="0"/>
              <a:t>implement</a:t>
            </a:r>
            <a:r>
              <a:rPr lang="tr-TR" sz="2800" dirty="0"/>
              <a:t> </a:t>
            </a:r>
            <a:r>
              <a:rPr lang="tr-TR" sz="2800" dirty="0" smtClean="0"/>
              <a:t>a </a:t>
            </a:r>
            <a:r>
              <a:rPr lang="tr-TR" sz="2800" dirty="0" err="1" smtClean="0"/>
              <a:t>logic</a:t>
            </a:r>
            <a:r>
              <a:rPr lang="tr-TR" sz="2800" dirty="0" smtClean="0"/>
              <a:t> </a:t>
            </a:r>
            <a:r>
              <a:rPr lang="tr-TR" sz="2800" dirty="0" err="1" smtClean="0"/>
              <a:t>to</a:t>
            </a:r>
            <a:r>
              <a:rPr lang="tr-TR" sz="2800" dirty="0" smtClean="0"/>
              <a:t> </a:t>
            </a:r>
            <a:r>
              <a:rPr lang="tr-TR" sz="2800" dirty="0" err="1" smtClean="0"/>
              <a:t>get</a:t>
            </a:r>
            <a:r>
              <a:rPr lang="tr-TR" sz="2800" dirty="0" smtClean="0"/>
              <a:t> a </a:t>
            </a:r>
            <a:r>
              <a:rPr lang="tr-TR" sz="2800" dirty="0" err="1" smtClean="0"/>
              <a:t>list</a:t>
            </a:r>
            <a:r>
              <a:rPr lang="tr-TR" sz="2800" dirty="0" smtClean="0"/>
              <a:t> of </a:t>
            </a:r>
            <a:r>
              <a:rPr lang="tr-TR" sz="2800" dirty="0" err="1" smtClean="0"/>
              <a:t>all</a:t>
            </a:r>
            <a:r>
              <a:rPr lang="tr-TR" sz="2800" dirty="0" smtClean="0"/>
              <a:t> </a:t>
            </a:r>
            <a:r>
              <a:rPr lang="tr-TR" sz="2800" dirty="0" err="1" smtClean="0"/>
              <a:t>seeker</a:t>
            </a:r>
            <a:r>
              <a:rPr lang="tr-TR" sz="2800" dirty="0" smtClean="0"/>
              <a:t> </a:t>
            </a:r>
            <a:r>
              <a:rPr lang="tr-TR" sz="2800" dirty="0" err="1" smtClean="0"/>
              <a:t>characters</a:t>
            </a:r>
            <a:r>
              <a:rPr lang="tr-TR" sz="2800" dirty="0" smtClean="0"/>
              <a:t> </a:t>
            </a:r>
            <a:r>
              <a:rPr lang="tr-TR" sz="2800" dirty="0" err="1" smtClean="0"/>
              <a:t>currently</a:t>
            </a:r>
            <a:r>
              <a:rPr lang="tr-TR" sz="2800" dirty="0" smtClean="0"/>
              <a:t> in </a:t>
            </a:r>
            <a:r>
              <a:rPr lang="tr-TR" sz="2800" dirty="0" err="1" smtClean="0"/>
              <a:t>the</a:t>
            </a:r>
            <a:r>
              <a:rPr lang="tr-TR" sz="2800" dirty="0" smtClean="0"/>
              <a:t> </a:t>
            </a:r>
            <a:r>
              <a:rPr lang="tr-TR" sz="2800" dirty="0" err="1" smtClean="0"/>
              <a:t>game</a:t>
            </a:r>
            <a:r>
              <a:rPr lang="tr-TR" sz="2800" dirty="0" smtClean="0"/>
              <a:t>.</a:t>
            </a:r>
            <a:endParaRPr lang="tr-TR" sz="2800" dirty="0" smtClean="0"/>
          </a:p>
        </p:txBody>
      </p:sp>
      <p:sp>
        <p:nvSpPr>
          <p:cNvPr id="12" name="The Picture slide"/>
          <p:cNvSpPr txBox="1"/>
          <p:nvPr/>
        </p:nvSpPr>
        <p:spPr>
          <a:xfrm>
            <a:off x="2794816" y="2949572"/>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HIDING SERVICE</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1200" y="0"/>
            <a:ext cx="5892800" cy="686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4537" t="27680" r="8055" b="46438"/>
          <a:stretch/>
        </p:blipFill>
        <p:spPr bwMode="auto">
          <a:xfrm>
            <a:off x="2209089" y="9668933"/>
            <a:ext cx="22174911" cy="404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991610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13716815" y="587116"/>
            <a:ext cx="10193051"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Add</a:t>
            </a:r>
            <a:r>
              <a:rPr lang="tr-TR" sz="2800" dirty="0" smtClean="0"/>
              <a:t> </a:t>
            </a:r>
            <a:r>
              <a:rPr lang="tr-TR" sz="2800" dirty="0" err="1" smtClean="0"/>
              <a:t>new</a:t>
            </a:r>
            <a:r>
              <a:rPr lang="tr-TR" sz="2800" dirty="0" smtClean="0"/>
              <a:t> </a:t>
            </a:r>
            <a:r>
              <a:rPr lang="tr-TR" sz="2800" dirty="0" err="1" smtClean="0"/>
              <a:t>variables</a:t>
            </a:r>
            <a:r>
              <a:rPr lang="tr-TR" sz="2800" dirty="0" smtClean="0"/>
              <a:t> </a:t>
            </a:r>
            <a:r>
              <a:rPr lang="tr-TR" sz="2800" dirty="0" err="1" smtClean="0"/>
              <a:t>for</a:t>
            </a:r>
            <a:r>
              <a:rPr lang="tr-TR" sz="2800" dirty="0" smtClean="0"/>
              <a:t> holding </a:t>
            </a:r>
            <a:r>
              <a:rPr lang="tr-TR" sz="2800" dirty="0" err="1" smtClean="0"/>
              <a:t>the</a:t>
            </a:r>
            <a:r>
              <a:rPr lang="tr-TR" sz="2800" dirty="0" smtClean="0"/>
              <a:t> </a:t>
            </a:r>
            <a:r>
              <a:rPr lang="tr-TR" sz="2800" dirty="0" err="1" smtClean="0"/>
              <a:t>array</a:t>
            </a:r>
            <a:r>
              <a:rPr lang="tr-TR" sz="2800" dirty="0" smtClean="0"/>
              <a:t> of </a:t>
            </a:r>
            <a:r>
              <a:rPr lang="tr-TR" sz="2800" dirty="0" err="1" smtClean="0"/>
              <a:t>seekers</a:t>
            </a:r>
            <a:r>
              <a:rPr lang="tr-TR" sz="2800" dirty="0" smtClean="0"/>
              <a:t> </a:t>
            </a:r>
            <a:r>
              <a:rPr lang="tr-TR" sz="2800" dirty="0" err="1" smtClean="0"/>
              <a:t>to</a:t>
            </a:r>
            <a:r>
              <a:rPr lang="tr-TR" sz="2800" dirty="0" smtClean="0"/>
              <a:t> </a:t>
            </a:r>
            <a:r>
              <a:rPr lang="tr-TR" sz="2800" dirty="0" err="1" smtClean="0"/>
              <a:t>check</a:t>
            </a:r>
            <a:r>
              <a:rPr lang="tr-TR" sz="2800" dirty="0" smtClean="0"/>
              <a:t> </a:t>
            </a:r>
            <a:r>
              <a:rPr lang="tr-TR" sz="2800" dirty="0" err="1" smtClean="0"/>
              <a:t>against</a:t>
            </a:r>
            <a:r>
              <a:rPr lang="tr-TR" sz="2800" dirty="0" smtClean="0"/>
              <a:t> </a:t>
            </a:r>
            <a:r>
              <a:rPr lang="tr-TR" sz="2800" dirty="0" err="1" smtClean="0"/>
              <a:t>if</a:t>
            </a:r>
            <a:r>
              <a:rPr lang="tr-TR" sz="2800" dirty="0" smtClean="0"/>
              <a:t> </a:t>
            </a:r>
            <a:r>
              <a:rPr lang="tr-TR" sz="2800" dirty="0" err="1" smtClean="0"/>
              <a:t>this</a:t>
            </a:r>
            <a:r>
              <a:rPr lang="tr-TR" sz="2800" dirty="0" smtClean="0"/>
              <a:t> </a:t>
            </a:r>
            <a:r>
              <a:rPr lang="tr-TR" sz="2800" dirty="0" err="1" smtClean="0"/>
              <a:t>character’s</a:t>
            </a:r>
            <a:r>
              <a:rPr lang="tr-TR" sz="2800" dirty="0" smtClean="0"/>
              <a:t> in </a:t>
            </a:r>
            <a:r>
              <a:rPr lang="tr-TR" sz="2800" dirty="0" err="1" smtClean="0"/>
              <a:t>their</a:t>
            </a:r>
            <a:r>
              <a:rPr lang="tr-TR" sz="2800" dirty="0" smtClean="0"/>
              <a:t> </a:t>
            </a:r>
            <a:r>
              <a:rPr lang="tr-TR" sz="2800" dirty="0" err="1" smtClean="0"/>
              <a:t>lin</a:t>
            </a:r>
            <a:r>
              <a:rPr lang="tr-TR" sz="2800" dirty="0" err="1" smtClean="0"/>
              <a:t>e</a:t>
            </a:r>
            <a:r>
              <a:rPr lang="tr-TR" sz="2800" dirty="0" smtClean="0"/>
              <a:t> of </a:t>
            </a:r>
            <a:r>
              <a:rPr lang="tr-TR" sz="2800" dirty="0" err="1" smtClean="0"/>
              <a:t>sight</a:t>
            </a:r>
            <a:r>
              <a:rPr lang="tr-TR" sz="2800" dirty="0" smtClean="0"/>
              <a:t>.</a:t>
            </a:r>
          </a:p>
          <a:p>
            <a:pPr marL="457200" indent="-457200">
              <a:buFontTx/>
              <a:buChar char="-"/>
            </a:pPr>
            <a:r>
              <a:rPr lang="tr-TR" sz="2800" dirty="0" err="1" smtClean="0"/>
              <a:t>VisibiltyKey</a:t>
            </a:r>
            <a:r>
              <a:rPr lang="tr-TR" sz="2800" dirty="0" smtClean="0"/>
              <a:t> is </a:t>
            </a:r>
            <a:r>
              <a:rPr lang="tr-TR" sz="2800" dirty="0" err="1" smtClean="0"/>
              <a:t>key</a:t>
            </a:r>
            <a:r>
              <a:rPr lang="tr-TR" sz="2800" dirty="0" smtClean="0"/>
              <a:t> </a:t>
            </a:r>
            <a:r>
              <a:rPr lang="tr-TR" sz="2800" dirty="0" err="1" smtClean="0"/>
              <a:t>id</a:t>
            </a:r>
            <a:r>
              <a:rPr lang="tr-TR" sz="2800" dirty="0" smtClean="0"/>
              <a:t> </a:t>
            </a:r>
            <a:r>
              <a:rPr lang="tr-TR" sz="2800" dirty="0" err="1" smtClean="0"/>
              <a:t>holder</a:t>
            </a:r>
            <a:r>
              <a:rPr lang="tr-TR" sz="2800" dirty="0" smtClean="0"/>
              <a:t> </a:t>
            </a:r>
            <a:r>
              <a:rPr lang="tr-TR" sz="2800" dirty="0" err="1" smtClean="0"/>
              <a:t>to</a:t>
            </a:r>
            <a:r>
              <a:rPr lang="tr-TR" sz="2800" dirty="0" smtClean="0"/>
              <a:t> be </a:t>
            </a:r>
            <a:r>
              <a:rPr lang="tr-TR" sz="2800" dirty="0" err="1" smtClean="0"/>
              <a:t>edited</a:t>
            </a:r>
            <a:r>
              <a:rPr lang="tr-TR" sz="2800" dirty="0" smtClean="0"/>
              <a:t> in </a:t>
            </a:r>
            <a:r>
              <a:rPr lang="tr-TR" sz="2800" dirty="0" err="1" smtClean="0"/>
              <a:t>Behaviour</a:t>
            </a:r>
            <a:r>
              <a:rPr lang="tr-TR" sz="2800" dirty="0" smtClean="0"/>
              <a:t> </a:t>
            </a:r>
            <a:r>
              <a:rPr lang="tr-TR" sz="2800" dirty="0" err="1" smtClean="0"/>
              <a:t>Tree</a:t>
            </a:r>
            <a:r>
              <a:rPr lang="tr-TR" sz="2800" dirty="0" smtClean="0"/>
              <a:t> </a:t>
            </a:r>
            <a:r>
              <a:rPr lang="tr-TR" sz="2800" dirty="0" err="1" smtClean="0"/>
              <a:t>later</a:t>
            </a:r>
            <a:r>
              <a:rPr lang="tr-TR" sz="2800" dirty="0" smtClean="0"/>
              <a:t> on.</a:t>
            </a:r>
          </a:p>
        </p:txBody>
      </p:sp>
      <p:sp>
        <p:nvSpPr>
          <p:cNvPr id="12" name="The Picture slide"/>
          <p:cNvSpPr txBox="1"/>
          <p:nvPr/>
        </p:nvSpPr>
        <p:spPr>
          <a:xfrm>
            <a:off x="2794815" y="2949572"/>
            <a:ext cx="9007717"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HIDING SERVICE (CONTINUTED)</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260" t="16242" r="7500" b="23197"/>
          <a:stretch/>
        </p:blipFill>
        <p:spPr bwMode="auto">
          <a:xfrm>
            <a:off x="2151289" y="4323009"/>
            <a:ext cx="22232711" cy="9392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20865" r="85833" b="69339"/>
          <a:stretch/>
        </p:blipFill>
        <p:spPr bwMode="auto">
          <a:xfrm>
            <a:off x="2151289" y="-1"/>
            <a:ext cx="6819188" cy="257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972118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2506413"/>
            <a:ext cx="15103718"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Add</a:t>
            </a:r>
            <a:r>
              <a:rPr lang="tr-TR" sz="2800" dirty="0" smtClean="0"/>
              <a:t> </a:t>
            </a:r>
            <a:r>
              <a:rPr lang="tr-TR" sz="2800" dirty="0" err="1" smtClean="0"/>
              <a:t>Blueprint</a:t>
            </a:r>
            <a:r>
              <a:rPr lang="tr-TR" sz="2800" dirty="0" smtClean="0"/>
              <a:t> </a:t>
            </a:r>
            <a:r>
              <a:rPr lang="tr-TR" sz="2800" dirty="0" err="1" smtClean="0"/>
              <a:t>class</a:t>
            </a:r>
            <a:r>
              <a:rPr lang="tr-TR" sz="2800" dirty="0" smtClean="0"/>
              <a:t> </a:t>
            </a:r>
            <a:r>
              <a:rPr lang="tr-TR" sz="2800" dirty="0" err="1" smtClean="0"/>
              <a:t>drived</a:t>
            </a:r>
            <a:r>
              <a:rPr lang="tr-TR" sz="2800" dirty="0" smtClean="0"/>
              <a:t> </a:t>
            </a:r>
            <a:r>
              <a:rPr lang="tr-TR" sz="2800" dirty="0" err="1" smtClean="0"/>
              <a:t>from</a:t>
            </a:r>
            <a:r>
              <a:rPr lang="tr-TR" sz="2800" dirty="0" smtClean="0"/>
              <a:t> </a:t>
            </a:r>
            <a:r>
              <a:rPr lang="tr-TR" sz="2800" b="1" dirty="0" err="1" smtClean="0"/>
              <a:t>BTService_BlueprintBase</a:t>
            </a:r>
            <a:endParaRPr lang="tr-TR" sz="2800" b="1" dirty="0" smtClean="0"/>
          </a:p>
          <a:p>
            <a:pPr marL="457200" indent="-457200">
              <a:buFontTx/>
              <a:buChar char="-"/>
            </a:pPr>
            <a:r>
              <a:rPr lang="tr-TR" sz="2800" dirty="0"/>
              <a:t>Name it </a:t>
            </a:r>
            <a:r>
              <a:rPr lang="tr-TR" sz="2800" dirty="0" err="1"/>
              <a:t>to</a:t>
            </a:r>
            <a:r>
              <a:rPr lang="tr-TR" sz="2800" dirty="0"/>
              <a:t> </a:t>
            </a:r>
            <a:r>
              <a:rPr lang="tr-TR" sz="2800" b="1" dirty="0" err="1" smtClean="0"/>
              <a:t>BTS_Seek</a:t>
            </a:r>
            <a:endParaRPr lang="tr-TR" sz="2800" b="1" dirty="0" smtClean="0"/>
          </a:p>
          <a:p>
            <a:pPr marL="457200" indent="-457200">
              <a:buFontTx/>
              <a:buChar char="-"/>
            </a:pPr>
            <a:r>
              <a:rPr lang="tr-TR" sz="2800" dirty="0" err="1" smtClean="0"/>
              <a:t>If</a:t>
            </a:r>
            <a:r>
              <a:rPr lang="tr-TR" sz="2800" dirty="0" smtClean="0"/>
              <a:t> an </a:t>
            </a:r>
            <a:r>
              <a:rPr lang="tr-TR" sz="2800" dirty="0" err="1" smtClean="0"/>
              <a:t>enemy</a:t>
            </a:r>
            <a:r>
              <a:rPr lang="tr-TR" sz="2800" dirty="0" smtClean="0"/>
              <a:t> is set </a:t>
            </a:r>
            <a:r>
              <a:rPr lang="tr-TR" sz="2800" dirty="0" err="1" smtClean="0"/>
              <a:t>by</a:t>
            </a:r>
            <a:r>
              <a:rPr lang="tr-TR" sz="2800" dirty="0" smtClean="0"/>
              <a:t> </a:t>
            </a:r>
            <a:r>
              <a:rPr lang="tr-TR" sz="2800" dirty="0" err="1" smtClean="0"/>
              <a:t>the</a:t>
            </a:r>
            <a:r>
              <a:rPr lang="tr-TR" sz="2800" dirty="0" smtClean="0"/>
              <a:t> AI Controller, </a:t>
            </a:r>
            <a:r>
              <a:rPr lang="tr-TR" sz="2800" dirty="0" err="1" smtClean="0"/>
              <a:t>then</a:t>
            </a:r>
            <a:r>
              <a:rPr lang="tr-TR" sz="2800" dirty="0" smtClean="0"/>
              <a:t> </a:t>
            </a:r>
            <a:r>
              <a:rPr lang="tr-TR" sz="2800" dirty="0" err="1" smtClean="0"/>
              <a:t>we</a:t>
            </a:r>
            <a:r>
              <a:rPr lang="tr-TR" sz="2800" dirty="0"/>
              <a:t> </a:t>
            </a:r>
            <a:r>
              <a:rPr lang="tr-TR" sz="2800" dirty="0" err="1" smtClean="0"/>
              <a:t>need</a:t>
            </a:r>
            <a:r>
              <a:rPr lang="tr-TR" sz="2800" dirty="0" smtClean="0"/>
              <a:t> </a:t>
            </a:r>
            <a:r>
              <a:rPr lang="tr-TR" sz="2800" dirty="0" err="1" smtClean="0"/>
              <a:t>to</a:t>
            </a:r>
            <a:r>
              <a:rPr lang="tr-TR" sz="2800" dirty="0" smtClean="0"/>
              <a:t> </a:t>
            </a:r>
            <a:r>
              <a:rPr lang="tr-TR" sz="2800" dirty="0" err="1" smtClean="0"/>
              <a:t>check</a:t>
            </a:r>
            <a:r>
              <a:rPr lang="tr-TR" sz="2800" dirty="0" smtClean="0"/>
              <a:t> </a:t>
            </a:r>
            <a:r>
              <a:rPr lang="tr-TR" sz="2800" dirty="0" err="1" smtClean="0"/>
              <a:t>the</a:t>
            </a:r>
            <a:r>
              <a:rPr lang="tr-TR" sz="2800" dirty="0" smtClean="0"/>
              <a:t> </a:t>
            </a:r>
            <a:r>
              <a:rPr lang="tr-TR" sz="2800" dirty="0" err="1" smtClean="0"/>
              <a:t>line</a:t>
            </a:r>
            <a:r>
              <a:rPr lang="tr-TR" sz="2800" dirty="0" smtClean="0"/>
              <a:t> of </a:t>
            </a:r>
            <a:r>
              <a:rPr lang="tr-TR" sz="2800" dirty="0" err="1" smtClean="0"/>
              <a:t>sight</a:t>
            </a:r>
            <a:r>
              <a:rPr lang="tr-TR" sz="2800" dirty="0" smtClean="0"/>
              <a:t> here. </a:t>
            </a:r>
            <a:r>
              <a:rPr lang="tr-TR" sz="2800" dirty="0" err="1" smtClean="0"/>
              <a:t>The</a:t>
            </a:r>
            <a:r>
              <a:rPr lang="tr-TR" sz="2800" dirty="0" smtClean="0"/>
              <a:t> idea is </a:t>
            </a:r>
            <a:r>
              <a:rPr lang="tr-TR" sz="2800" dirty="0" err="1" smtClean="0"/>
              <a:t>we</a:t>
            </a:r>
            <a:r>
              <a:rPr lang="tr-TR" sz="2800" dirty="0" smtClean="0"/>
              <a:t> </a:t>
            </a:r>
            <a:r>
              <a:rPr lang="tr-TR" sz="2800" dirty="0" err="1" smtClean="0"/>
              <a:t>shouldn’t</a:t>
            </a:r>
            <a:r>
              <a:rPr lang="tr-TR" sz="2800" dirty="0" smtClean="0"/>
              <a:t> hit </a:t>
            </a:r>
            <a:r>
              <a:rPr lang="tr-TR" sz="2800" dirty="0" err="1" smtClean="0"/>
              <a:t>anything</a:t>
            </a:r>
            <a:r>
              <a:rPr lang="tr-TR" sz="2800" dirty="0" smtClean="0"/>
              <a:t> on </a:t>
            </a:r>
            <a:r>
              <a:rPr lang="tr-TR" sz="2800" dirty="0" err="1" smtClean="0"/>
              <a:t>the</a:t>
            </a:r>
            <a:r>
              <a:rPr lang="tr-TR" sz="2800" dirty="0" smtClean="0"/>
              <a:t> </a:t>
            </a:r>
            <a:r>
              <a:rPr lang="tr-TR" sz="2800" dirty="0" err="1" smtClean="0"/>
              <a:t>way</a:t>
            </a:r>
            <a:r>
              <a:rPr lang="tr-TR" sz="2800" dirty="0" smtClean="0"/>
              <a:t>. (</a:t>
            </a:r>
            <a:r>
              <a:rPr lang="tr-TR" sz="2800" dirty="0" err="1" smtClean="0"/>
              <a:t>Enemy</a:t>
            </a:r>
            <a:r>
              <a:rPr lang="tr-TR" sz="2800" dirty="0" smtClean="0"/>
              <a:t> is </a:t>
            </a:r>
            <a:r>
              <a:rPr lang="tr-TR" sz="2800" dirty="0" err="1" smtClean="0"/>
              <a:t>also</a:t>
            </a:r>
            <a:r>
              <a:rPr lang="tr-TR" sz="2800" dirty="0" smtClean="0"/>
              <a:t> in </a:t>
            </a:r>
            <a:r>
              <a:rPr lang="tr-TR" sz="2800" dirty="0" err="1" smtClean="0"/>
              <a:t>the</a:t>
            </a:r>
            <a:r>
              <a:rPr lang="tr-TR" sz="2800" dirty="0" smtClean="0"/>
              <a:t> </a:t>
            </a:r>
            <a:r>
              <a:rPr lang="tr-TR" sz="2800" dirty="0" err="1" smtClean="0"/>
              <a:t>ignore</a:t>
            </a:r>
            <a:r>
              <a:rPr lang="tr-TR" sz="2800" dirty="0" smtClean="0"/>
              <a:t> </a:t>
            </a:r>
            <a:r>
              <a:rPr lang="tr-TR" sz="2800" dirty="0" err="1" smtClean="0"/>
              <a:t>list</a:t>
            </a:r>
            <a:r>
              <a:rPr lang="tr-TR" sz="2800" dirty="0" smtClean="0"/>
              <a:t> here.)</a:t>
            </a:r>
            <a:endParaRPr lang="tr-TR" sz="2800" dirty="0" smtClean="0"/>
          </a:p>
        </p:txBody>
      </p:sp>
      <p:sp>
        <p:nvSpPr>
          <p:cNvPr id="12" name="The Picture slide"/>
          <p:cNvSpPr txBox="1"/>
          <p:nvPr/>
        </p:nvSpPr>
        <p:spPr>
          <a:xfrm>
            <a:off x="2794817" y="1092736"/>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SEEKER SERVICE</a:t>
            </a:r>
            <a:endParaRPr sz="4000" cap="all" dirty="0"/>
          </a:p>
        </p:txBody>
      </p:sp>
      <p:sp>
        <p:nvSpPr>
          <p:cNvPr id="13" name="Rectangle"/>
          <p:cNvSpPr/>
          <p:nvPr/>
        </p:nvSpPr>
        <p:spPr>
          <a:xfrm>
            <a:off x="2869460" y="2092880"/>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1200" y="0"/>
            <a:ext cx="5892800" cy="686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3981" t="32867" r="7408" b="23198"/>
          <a:stretch/>
        </p:blipFill>
        <p:spPr bwMode="auto">
          <a:xfrm>
            <a:off x="2151289" y="6933581"/>
            <a:ext cx="22232711" cy="678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320430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2506413"/>
            <a:ext cx="15103718" cy="139525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Add</a:t>
            </a:r>
            <a:r>
              <a:rPr lang="tr-TR" sz="2800" dirty="0" smtClean="0"/>
              <a:t> </a:t>
            </a:r>
            <a:r>
              <a:rPr lang="tr-TR" sz="2800" dirty="0" err="1" smtClean="0"/>
              <a:t>Blueprint</a:t>
            </a:r>
            <a:r>
              <a:rPr lang="tr-TR" sz="2800" dirty="0" smtClean="0"/>
              <a:t> </a:t>
            </a:r>
            <a:r>
              <a:rPr lang="tr-TR" sz="2800" dirty="0" err="1" smtClean="0"/>
              <a:t>class</a:t>
            </a:r>
            <a:r>
              <a:rPr lang="tr-TR" sz="2800" dirty="0" smtClean="0"/>
              <a:t> </a:t>
            </a:r>
            <a:r>
              <a:rPr lang="tr-TR" sz="2800" dirty="0" err="1" smtClean="0"/>
              <a:t>drived</a:t>
            </a:r>
            <a:r>
              <a:rPr lang="tr-TR" sz="2800" dirty="0" smtClean="0"/>
              <a:t> </a:t>
            </a:r>
            <a:r>
              <a:rPr lang="tr-TR" sz="2800" dirty="0" err="1" smtClean="0"/>
              <a:t>from</a:t>
            </a:r>
            <a:r>
              <a:rPr lang="tr-TR" sz="2800" dirty="0" smtClean="0"/>
              <a:t> </a:t>
            </a:r>
            <a:r>
              <a:rPr lang="tr-TR" sz="2800" b="1" dirty="0" err="1" smtClean="0"/>
              <a:t>BTTask_BlueprintBase</a:t>
            </a:r>
            <a:endParaRPr lang="tr-TR" sz="2800" b="1" dirty="0" smtClean="0"/>
          </a:p>
          <a:p>
            <a:pPr marL="457200" indent="-457200">
              <a:buFontTx/>
              <a:buChar char="-"/>
            </a:pPr>
            <a:r>
              <a:rPr lang="tr-TR" sz="2800" dirty="0"/>
              <a:t>Name it </a:t>
            </a:r>
            <a:r>
              <a:rPr lang="tr-TR" sz="2800" dirty="0" err="1"/>
              <a:t>to</a:t>
            </a:r>
            <a:r>
              <a:rPr lang="tr-TR" sz="2800" dirty="0"/>
              <a:t> </a:t>
            </a:r>
            <a:r>
              <a:rPr lang="tr-TR" sz="2800" b="1" dirty="0" err="1" smtClean="0"/>
              <a:t>BTT_RandomLocation</a:t>
            </a:r>
            <a:endParaRPr lang="tr-TR" sz="2800" b="1" dirty="0" smtClean="0"/>
          </a:p>
          <a:p>
            <a:pPr marL="457200" indent="-457200">
              <a:buFontTx/>
              <a:buChar char="-"/>
            </a:pPr>
            <a:r>
              <a:rPr lang="tr-TR" sz="2800" dirty="0" err="1" smtClean="0"/>
              <a:t>Override</a:t>
            </a:r>
            <a:r>
              <a:rPr lang="tr-TR" sz="2800" dirty="0" smtClean="0"/>
              <a:t> </a:t>
            </a:r>
            <a:r>
              <a:rPr lang="tr-TR" sz="2800" dirty="0" err="1" smtClean="0"/>
              <a:t>Event</a:t>
            </a:r>
            <a:r>
              <a:rPr lang="tr-TR" sz="2800" dirty="0" smtClean="0"/>
              <a:t> </a:t>
            </a:r>
            <a:r>
              <a:rPr lang="tr-TR" sz="2800" dirty="0" err="1" smtClean="0"/>
              <a:t>Receive</a:t>
            </a:r>
            <a:r>
              <a:rPr lang="tr-TR" sz="2800" dirty="0" smtClean="0"/>
              <a:t> </a:t>
            </a:r>
            <a:r>
              <a:rPr lang="tr-TR" sz="2800" dirty="0" err="1" smtClean="0"/>
              <a:t>Execute</a:t>
            </a:r>
            <a:r>
              <a:rPr lang="tr-TR" sz="2800" dirty="0" smtClean="0"/>
              <a:t> as </a:t>
            </a:r>
            <a:r>
              <a:rPr lang="tr-TR" sz="2800" dirty="0" err="1" smtClean="0"/>
              <a:t>to</a:t>
            </a:r>
            <a:r>
              <a:rPr lang="tr-TR" sz="2800" dirty="0" smtClean="0"/>
              <a:t> </a:t>
            </a:r>
            <a:r>
              <a:rPr lang="tr-TR" sz="2800" dirty="0" err="1" smtClean="0"/>
              <a:t>pick</a:t>
            </a:r>
            <a:r>
              <a:rPr lang="tr-TR" sz="2800" dirty="0" smtClean="0"/>
              <a:t> a </a:t>
            </a:r>
            <a:r>
              <a:rPr lang="tr-TR" sz="2800" dirty="0" err="1" smtClean="0"/>
              <a:t>random</a:t>
            </a:r>
            <a:r>
              <a:rPr lang="tr-TR" sz="2800" dirty="0" smtClean="0"/>
              <a:t> </a:t>
            </a:r>
            <a:r>
              <a:rPr lang="tr-TR" sz="2800" dirty="0" err="1" smtClean="0"/>
              <a:t>navigable</a:t>
            </a:r>
            <a:r>
              <a:rPr lang="tr-TR" sz="2800" dirty="0" smtClean="0"/>
              <a:t> </a:t>
            </a:r>
            <a:r>
              <a:rPr lang="tr-TR" sz="2800" dirty="0" err="1" smtClean="0"/>
              <a:t>point</a:t>
            </a:r>
            <a:r>
              <a:rPr lang="tr-TR" sz="2800" dirty="0" smtClean="0"/>
              <a:t> </a:t>
            </a:r>
            <a:r>
              <a:rPr lang="tr-TR" sz="2800" dirty="0" err="1" smtClean="0"/>
              <a:t>around</a:t>
            </a:r>
            <a:r>
              <a:rPr lang="tr-TR" sz="2800" dirty="0" smtClean="0"/>
              <a:t> </a:t>
            </a:r>
            <a:r>
              <a:rPr lang="tr-TR" sz="2800" dirty="0" err="1" smtClean="0"/>
              <a:t>the</a:t>
            </a:r>
            <a:r>
              <a:rPr lang="tr-TR" sz="2800" dirty="0" smtClean="0"/>
              <a:t> </a:t>
            </a:r>
            <a:r>
              <a:rPr lang="tr-TR" sz="2800" dirty="0" err="1" smtClean="0"/>
              <a:t>seeker</a:t>
            </a:r>
            <a:r>
              <a:rPr lang="tr-TR" sz="2800" dirty="0" smtClean="0"/>
              <a:t>.</a:t>
            </a:r>
          </a:p>
        </p:txBody>
      </p:sp>
      <p:sp>
        <p:nvSpPr>
          <p:cNvPr id="12" name="The Picture slide"/>
          <p:cNvSpPr txBox="1"/>
          <p:nvPr/>
        </p:nvSpPr>
        <p:spPr>
          <a:xfrm>
            <a:off x="2794817" y="1092736"/>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RANDOM LOCATION TASK</a:t>
            </a:r>
            <a:endParaRPr sz="4000" cap="all" dirty="0"/>
          </a:p>
        </p:txBody>
      </p:sp>
      <p:sp>
        <p:nvSpPr>
          <p:cNvPr id="13" name="Rectangle"/>
          <p:cNvSpPr/>
          <p:nvPr/>
        </p:nvSpPr>
        <p:spPr>
          <a:xfrm>
            <a:off x="2869460" y="2092880"/>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229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703" t="39314" r="7778" b="23367"/>
          <a:stretch/>
        </p:blipFill>
        <p:spPr bwMode="auto">
          <a:xfrm>
            <a:off x="2056627" y="7078133"/>
            <a:ext cx="22327373" cy="6637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44986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i="1" dirty="0"/>
              <a:t>I think, therefore I </a:t>
            </a:r>
            <a:r>
              <a:rPr lang="en-US" sz="6000" i="1" dirty="0" smtClean="0"/>
              <a:t>am.</a:t>
            </a:r>
            <a:r>
              <a:rPr lang="en-US" sz="6000" dirty="0" smtClean="0"/>
              <a:t>—Not </a:t>
            </a:r>
            <a:r>
              <a:rPr lang="en-US" sz="6000" dirty="0"/>
              <a:t>a robot</a:t>
            </a:r>
            <a:endParaRPr sz="6000" dirty="0"/>
          </a:p>
        </p:txBody>
      </p:sp>
      <p:sp>
        <p:nvSpPr>
          <p:cNvPr id="45" name="AEVER"/>
          <p:cNvSpPr txBox="1"/>
          <p:nvPr/>
        </p:nvSpPr>
        <p:spPr>
          <a:xfrm>
            <a:off x="7450325" y="5638702"/>
            <a:ext cx="9483365"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AI Overview</a:t>
            </a:r>
            <a:endParaRPr sz="80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363249"/>
            <a:ext cx="6332252"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Add</a:t>
            </a:r>
            <a:r>
              <a:rPr lang="tr-TR" sz="2800" dirty="0" smtClean="0"/>
              <a:t> </a:t>
            </a:r>
            <a:r>
              <a:rPr lang="tr-TR" sz="2800" dirty="0" err="1" smtClean="0"/>
              <a:t>Blueprint</a:t>
            </a:r>
            <a:r>
              <a:rPr lang="tr-TR" sz="2800" dirty="0" smtClean="0"/>
              <a:t> </a:t>
            </a:r>
            <a:r>
              <a:rPr lang="tr-TR" sz="2800" dirty="0" err="1" smtClean="0"/>
              <a:t>class</a:t>
            </a:r>
            <a:r>
              <a:rPr lang="tr-TR" sz="2800" dirty="0" smtClean="0"/>
              <a:t> </a:t>
            </a:r>
            <a:r>
              <a:rPr lang="tr-TR" sz="2800" dirty="0" err="1" smtClean="0"/>
              <a:t>from</a:t>
            </a:r>
            <a:r>
              <a:rPr lang="tr-TR" sz="2800" dirty="0" smtClean="0"/>
              <a:t> </a:t>
            </a:r>
            <a:r>
              <a:rPr lang="tr-TR" sz="2800" dirty="0" err="1" smtClean="0"/>
              <a:t>Artificial</a:t>
            </a:r>
            <a:r>
              <a:rPr lang="tr-TR" sz="2800" dirty="0" smtClean="0"/>
              <a:t> </a:t>
            </a:r>
            <a:r>
              <a:rPr lang="tr-TR" sz="2800" dirty="0" err="1" smtClean="0"/>
              <a:t>Intelligence</a:t>
            </a:r>
            <a:r>
              <a:rPr lang="tr-TR" sz="2800" dirty="0" smtClean="0"/>
              <a:t> -&gt; </a:t>
            </a:r>
            <a:r>
              <a:rPr lang="tr-TR" sz="2800" dirty="0" err="1" smtClean="0"/>
              <a:t>Behaviour</a:t>
            </a:r>
            <a:r>
              <a:rPr lang="tr-TR" sz="2800" dirty="0" smtClean="0"/>
              <a:t> </a:t>
            </a:r>
            <a:r>
              <a:rPr lang="tr-TR" sz="2800" dirty="0" err="1" smtClean="0"/>
              <a:t>Tree</a:t>
            </a:r>
            <a:endParaRPr lang="tr-TR" sz="2800" dirty="0" smtClean="0"/>
          </a:p>
          <a:p>
            <a:pPr marL="457200" indent="-457200">
              <a:buFontTx/>
              <a:buChar char="-"/>
            </a:pPr>
            <a:r>
              <a:rPr lang="tr-TR" sz="2800" dirty="0" smtClean="0"/>
              <a:t>Name it </a:t>
            </a:r>
            <a:r>
              <a:rPr lang="tr-TR" sz="2800" dirty="0" err="1" smtClean="0"/>
              <a:t>to</a:t>
            </a:r>
            <a:r>
              <a:rPr lang="tr-TR" sz="2800" dirty="0" smtClean="0"/>
              <a:t> </a:t>
            </a:r>
            <a:r>
              <a:rPr lang="tr-TR" sz="2800" b="1" dirty="0" err="1" smtClean="0"/>
              <a:t>BT_Seek</a:t>
            </a:r>
            <a:endParaRPr lang="tr-TR" sz="2800" b="1" dirty="0" smtClean="0"/>
          </a:p>
          <a:p>
            <a:pPr marL="457200" indent="-457200">
              <a:buFontTx/>
              <a:buChar char="-"/>
            </a:pPr>
            <a:r>
              <a:rPr lang="tr-TR" sz="2800" dirty="0" smtClean="0"/>
              <a:t>Open it </a:t>
            </a:r>
            <a:r>
              <a:rPr lang="tr-TR" sz="2800" dirty="0" err="1" smtClean="0"/>
              <a:t>and</a:t>
            </a:r>
            <a:r>
              <a:rPr lang="tr-TR" sz="2800" dirty="0" smtClean="0"/>
              <a:t> set </a:t>
            </a:r>
            <a:r>
              <a:rPr lang="tr-TR" sz="2800" dirty="0" err="1" smtClean="0"/>
              <a:t>blackboard</a:t>
            </a:r>
            <a:r>
              <a:rPr lang="tr-TR" sz="2800" dirty="0" smtClean="0"/>
              <a:t> data </a:t>
            </a:r>
            <a:r>
              <a:rPr lang="tr-TR" sz="2800" dirty="0" err="1" smtClean="0"/>
              <a:t>to</a:t>
            </a:r>
            <a:r>
              <a:rPr lang="tr-TR" sz="2800" dirty="0" smtClean="0"/>
              <a:t> </a:t>
            </a:r>
            <a:r>
              <a:rPr lang="tr-TR" sz="2800" dirty="0" err="1" smtClean="0"/>
              <a:t>BB_HideSeek</a:t>
            </a:r>
            <a:r>
              <a:rPr lang="tr-TR" sz="2800" dirty="0" smtClean="0"/>
              <a:t>.</a:t>
            </a:r>
          </a:p>
          <a:p>
            <a:pPr marL="457200" indent="-457200">
              <a:buFontTx/>
              <a:buChar char="-"/>
            </a:pPr>
            <a:r>
              <a:rPr lang="tr-TR" sz="2800" dirty="0" err="1" smtClean="0"/>
              <a:t>Implement</a:t>
            </a:r>
            <a:r>
              <a:rPr lang="tr-TR" sz="2800" dirty="0" smtClean="0"/>
              <a:t> </a:t>
            </a:r>
            <a:r>
              <a:rPr lang="tr-TR" sz="2800" dirty="0" err="1" smtClean="0"/>
              <a:t>the</a:t>
            </a:r>
            <a:r>
              <a:rPr lang="tr-TR" sz="2800" dirty="0" smtClean="0"/>
              <a:t> </a:t>
            </a:r>
            <a:r>
              <a:rPr lang="tr-TR" sz="2800" dirty="0" err="1" smtClean="0"/>
              <a:t>graph</a:t>
            </a:r>
            <a:r>
              <a:rPr lang="tr-TR" sz="2800" dirty="0" smtClean="0"/>
              <a:t> as here.</a:t>
            </a:r>
          </a:p>
          <a:p>
            <a:pPr marL="457200" indent="-457200">
              <a:buFontTx/>
              <a:buChar char="-"/>
            </a:pPr>
            <a:r>
              <a:rPr lang="tr-TR" sz="2800" dirty="0" err="1"/>
              <a:t>Also</a:t>
            </a:r>
            <a:r>
              <a:rPr lang="tr-TR" sz="2800" dirty="0"/>
              <a:t> </a:t>
            </a:r>
            <a:r>
              <a:rPr lang="tr-TR" sz="2800" dirty="0" err="1"/>
              <a:t>create</a:t>
            </a:r>
            <a:r>
              <a:rPr lang="tr-TR" sz="2800" dirty="0"/>
              <a:t> </a:t>
            </a:r>
            <a:r>
              <a:rPr lang="tr-TR" sz="2800" dirty="0" err="1"/>
              <a:t>Behaviour</a:t>
            </a:r>
            <a:r>
              <a:rPr lang="tr-TR" sz="2800" dirty="0"/>
              <a:t> </a:t>
            </a:r>
            <a:r>
              <a:rPr lang="tr-TR" sz="2800" dirty="0" err="1"/>
              <a:t>tree</a:t>
            </a:r>
            <a:r>
              <a:rPr lang="tr-TR" sz="2800" dirty="0"/>
              <a:t> </a:t>
            </a:r>
            <a:r>
              <a:rPr lang="tr-TR" sz="2800" dirty="0" err="1"/>
              <a:t>for</a:t>
            </a:r>
            <a:r>
              <a:rPr lang="tr-TR" sz="2800" dirty="0"/>
              <a:t> </a:t>
            </a:r>
            <a:r>
              <a:rPr lang="tr-TR" sz="2800" dirty="0" err="1"/>
              <a:t>hiding</a:t>
            </a:r>
            <a:r>
              <a:rPr lang="tr-TR" sz="2800" dirty="0"/>
              <a:t> </a:t>
            </a:r>
            <a:r>
              <a:rPr lang="tr-TR" sz="2800" b="1" dirty="0" err="1"/>
              <a:t>BT_Hide</a:t>
            </a:r>
            <a:r>
              <a:rPr lang="tr-TR" sz="2800" dirty="0"/>
              <a:t> </a:t>
            </a:r>
            <a:r>
              <a:rPr lang="tr-TR" sz="2800" dirty="0" err="1"/>
              <a:t>and</a:t>
            </a:r>
            <a:r>
              <a:rPr lang="tr-TR" sz="2800" dirty="0"/>
              <a:t> </a:t>
            </a:r>
            <a:r>
              <a:rPr lang="tr-TR" sz="2800" dirty="0" err="1"/>
              <a:t>keep</a:t>
            </a:r>
            <a:r>
              <a:rPr lang="tr-TR" sz="2800" dirty="0"/>
              <a:t> it </a:t>
            </a:r>
            <a:r>
              <a:rPr lang="tr-TR" sz="2800" dirty="0" err="1"/>
              <a:t>empty</a:t>
            </a:r>
            <a:r>
              <a:rPr lang="tr-TR" sz="2800" dirty="0"/>
              <a:t> </a:t>
            </a:r>
            <a:r>
              <a:rPr lang="tr-TR" sz="2800" dirty="0" err="1"/>
              <a:t>for</a:t>
            </a:r>
            <a:r>
              <a:rPr lang="tr-TR" sz="2800" dirty="0"/>
              <a:t> </a:t>
            </a:r>
            <a:r>
              <a:rPr lang="tr-TR" sz="2800" dirty="0" err="1"/>
              <a:t>now</a:t>
            </a:r>
            <a:r>
              <a:rPr lang="tr-TR" sz="2800" dirty="0" smtClean="0"/>
              <a:t>.</a:t>
            </a:r>
            <a:endParaRPr lang="tr-TR" sz="2800" dirty="0"/>
          </a:p>
        </p:txBody>
      </p:sp>
      <p:sp>
        <p:nvSpPr>
          <p:cNvPr id="12" name="The Picture slide"/>
          <p:cNvSpPr txBox="1"/>
          <p:nvPr/>
        </p:nvSpPr>
        <p:spPr>
          <a:xfrm>
            <a:off x="2794816" y="2949572"/>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SEEKER BEHAVIOUR</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33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3981" t="25008" r="28796"/>
          <a:stretch/>
        </p:blipFill>
        <p:spPr bwMode="auto">
          <a:xfrm>
            <a:off x="9630518" y="3162301"/>
            <a:ext cx="14753482" cy="1055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76296" b="68320"/>
          <a:stretch/>
        </p:blipFill>
        <p:spPr bwMode="auto">
          <a:xfrm>
            <a:off x="18232691" y="-1"/>
            <a:ext cx="6151310" cy="4487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49569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5" y="4363249"/>
            <a:ext cx="7179531" cy="311880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Add</a:t>
            </a:r>
            <a:r>
              <a:rPr lang="tr-TR" sz="2800" dirty="0" smtClean="0"/>
              <a:t> </a:t>
            </a:r>
            <a:r>
              <a:rPr lang="tr-TR" sz="2800" dirty="0" err="1" smtClean="0"/>
              <a:t>BeginPlay</a:t>
            </a:r>
            <a:r>
              <a:rPr lang="tr-TR" sz="2800" dirty="0" smtClean="0"/>
              <a:t> </a:t>
            </a:r>
            <a:r>
              <a:rPr lang="tr-TR" sz="2800" dirty="0" err="1" smtClean="0"/>
              <a:t>Event</a:t>
            </a:r>
            <a:r>
              <a:rPr lang="tr-TR" sz="2800" dirty="0" smtClean="0"/>
              <a:t> </a:t>
            </a:r>
            <a:r>
              <a:rPr lang="tr-TR" sz="2800" dirty="0" err="1" smtClean="0"/>
              <a:t>and</a:t>
            </a:r>
            <a:r>
              <a:rPr lang="tr-TR" sz="2800" dirty="0" smtClean="0"/>
              <a:t> </a:t>
            </a:r>
            <a:r>
              <a:rPr lang="tr-TR" sz="2800" dirty="0" err="1" smtClean="0"/>
              <a:t>run</a:t>
            </a:r>
            <a:r>
              <a:rPr lang="tr-TR" sz="2800" dirty="0" smtClean="0"/>
              <a:t> </a:t>
            </a:r>
            <a:r>
              <a:rPr lang="tr-TR" sz="2800" dirty="0" err="1" smtClean="0"/>
              <a:t>the</a:t>
            </a:r>
            <a:r>
              <a:rPr lang="tr-TR" sz="2800" dirty="0" smtClean="0"/>
              <a:t> </a:t>
            </a:r>
            <a:r>
              <a:rPr lang="tr-TR" sz="2800" dirty="0" err="1" smtClean="0"/>
              <a:t>correct</a:t>
            </a:r>
            <a:r>
              <a:rPr lang="tr-TR" sz="2800" dirty="0" smtClean="0"/>
              <a:t> </a:t>
            </a:r>
            <a:r>
              <a:rPr lang="tr-TR" sz="2800" dirty="0" err="1" smtClean="0"/>
              <a:t>behaviour</a:t>
            </a:r>
            <a:r>
              <a:rPr lang="tr-TR" sz="2800" dirty="0" smtClean="0"/>
              <a:t> </a:t>
            </a:r>
            <a:r>
              <a:rPr lang="tr-TR" sz="2800" dirty="0" err="1" smtClean="0"/>
              <a:t>tree</a:t>
            </a:r>
            <a:r>
              <a:rPr lang="tr-TR" sz="2800" dirty="0" smtClean="0"/>
              <a:t> </a:t>
            </a:r>
            <a:r>
              <a:rPr lang="tr-TR" sz="2800" dirty="0" err="1" smtClean="0"/>
              <a:t>based</a:t>
            </a:r>
            <a:r>
              <a:rPr lang="tr-TR" sz="2800" dirty="0" smtClean="0"/>
              <a:t> on </a:t>
            </a:r>
            <a:r>
              <a:rPr lang="tr-TR" sz="2800" dirty="0" err="1" smtClean="0"/>
              <a:t>seeker</a:t>
            </a:r>
            <a:r>
              <a:rPr lang="tr-TR" sz="2800" dirty="0" smtClean="0"/>
              <a:t> </a:t>
            </a:r>
            <a:r>
              <a:rPr lang="tr-TR" sz="2800" dirty="0" err="1" smtClean="0"/>
              <a:t>flag</a:t>
            </a:r>
            <a:r>
              <a:rPr lang="tr-TR" sz="2800" dirty="0" smtClean="0"/>
              <a:t>.</a:t>
            </a:r>
          </a:p>
          <a:p>
            <a:pPr marL="457200" indent="-457200">
              <a:buFontTx/>
              <a:buChar char="-"/>
            </a:pPr>
            <a:r>
              <a:rPr lang="tr-TR" sz="2800" dirty="0" err="1" smtClean="0"/>
              <a:t>Also</a:t>
            </a:r>
            <a:r>
              <a:rPr lang="tr-TR" sz="2800" dirty="0" smtClean="0"/>
              <a:t> </a:t>
            </a:r>
            <a:r>
              <a:rPr lang="tr-TR" sz="2800" dirty="0" err="1" smtClean="0"/>
              <a:t>plug</a:t>
            </a:r>
            <a:r>
              <a:rPr lang="tr-TR" sz="2800" dirty="0" smtClean="0"/>
              <a:t> </a:t>
            </a:r>
            <a:r>
              <a:rPr lang="tr-TR" sz="2800" dirty="0" err="1" smtClean="0"/>
              <a:t>another</a:t>
            </a:r>
            <a:r>
              <a:rPr lang="tr-TR" sz="2800" dirty="0" smtClean="0"/>
              <a:t> </a:t>
            </a:r>
            <a:r>
              <a:rPr lang="tr-TR" sz="2800" dirty="0" err="1" smtClean="0"/>
              <a:t>CustomEvent</a:t>
            </a:r>
            <a:r>
              <a:rPr lang="tr-TR" sz="2800" dirty="0" smtClean="0"/>
              <a:t> </a:t>
            </a:r>
            <a:r>
              <a:rPr lang="tr-TR" sz="2800" dirty="0" err="1" smtClean="0"/>
              <a:t>node</a:t>
            </a:r>
            <a:r>
              <a:rPr lang="tr-TR" sz="2800" dirty="0" smtClean="0"/>
              <a:t> </a:t>
            </a:r>
            <a:r>
              <a:rPr lang="tr-TR" sz="2800" dirty="0" err="1" smtClean="0"/>
              <a:t>called</a:t>
            </a:r>
            <a:r>
              <a:rPr lang="tr-TR" sz="2800" dirty="0" smtClean="0"/>
              <a:t> </a:t>
            </a:r>
            <a:r>
              <a:rPr lang="tr-TR" sz="2800" dirty="0" err="1" smtClean="0"/>
              <a:t>SetBehaviour</a:t>
            </a:r>
            <a:r>
              <a:rPr lang="tr-TR" sz="2800" dirty="0" smtClean="0"/>
              <a:t> here </a:t>
            </a:r>
            <a:r>
              <a:rPr lang="tr-TR" sz="2800" dirty="0" err="1" smtClean="0"/>
              <a:t>to</a:t>
            </a:r>
            <a:r>
              <a:rPr lang="tr-TR" sz="2800" dirty="0" smtClean="0"/>
              <a:t> </a:t>
            </a:r>
            <a:r>
              <a:rPr lang="tr-TR" sz="2800" dirty="0" err="1" smtClean="0"/>
              <a:t>use</a:t>
            </a:r>
            <a:r>
              <a:rPr lang="tr-TR" sz="2800" dirty="0" smtClean="0"/>
              <a:t> it </a:t>
            </a:r>
            <a:r>
              <a:rPr lang="tr-TR" sz="2800" dirty="0" err="1" smtClean="0"/>
              <a:t>later</a:t>
            </a:r>
            <a:r>
              <a:rPr lang="tr-TR" sz="2800" dirty="0" smtClean="0"/>
              <a:t>.</a:t>
            </a:r>
          </a:p>
          <a:p>
            <a:pPr marL="457200" indent="-457200">
              <a:buFontTx/>
              <a:buChar char="-"/>
            </a:pPr>
            <a:r>
              <a:rPr lang="tr-TR" sz="2800" dirty="0" err="1" smtClean="0"/>
              <a:t>Implement</a:t>
            </a:r>
            <a:r>
              <a:rPr lang="tr-TR" sz="2800" dirty="0" smtClean="0"/>
              <a:t> </a:t>
            </a:r>
            <a:r>
              <a:rPr lang="tr-TR" sz="2800" dirty="0" err="1" smtClean="0"/>
              <a:t>ActorBeginOverlap</a:t>
            </a:r>
            <a:r>
              <a:rPr lang="tr-TR" sz="2800" dirty="0" smtClean="0"/>
              <a:t> </a:t>
            </a:r>
            <a:r>
              <a:rPr lang="tr-TR" sz="2800" dirty="0" err="1" smtClean="0"/>
              <a:t>to</a:t>
            </a:r>
            <a:r>
              <a:rPr lang="tr-TR" sz="2800" dirty="0" smtClean="0"/>
              <a:t> </a:t>
            </a:r>
            <a:r>
              <a:rPr lang="tr-TR" sz="2800" dirty="0" err="1" smtClean="0"/>
              <a:t>convert</a:t>
            </a:r>
            <a:r>
              <a:rPr lang="tr-TR" sz="2800" dirty="0" smtClean="0"/>
              <a:t> </a:t>
            </a:r>
            <a:r>
              <a:rPr lang="tr-TR" sz="2800" dirty="0" err="1" smtClean="0"/>
              <a:t>hiding</a:t>
            </a:r>
            <a:r>
              <a:rPr lang="tr-TR" sz="2800" dirty="0" smtClean="0"/>
              <a:t> </a:t>
            </a:r>
            <a:r>
              <a:rPr lang="tr-TR" sz="2800" dirty="0" err="1" smtClean="0"/>
              <a:t>players</a:t>
            </a:r>
            <a:r>
              <a:rPr lang="tr-TR" sz="2800" dirty="0" smtClean="0"/>
              <a:t> </a:t>
            </a:r>
            <a:r>
              <a:rPr lang="tr-TR" sz="2800" dirty="0" err="1" smtClean="0"/>
              <a:t>to</a:t>
            </a:r>
            <a:r>
              <a:rPr lang="tr-TR" sz="2800" dirty="0" smtClean="0"/>
              <a:t> </a:t>
            </a:r>
            <a:r>
              <a:rPr lang="tr-TR" sz="2800" dirty="0" err="1" smtClean="0"/>
              <a:t>seekers</a:t>
            </a:r>
            <a:r>
              <a:rPr lang="tr-TR" sz="2800" dirty="0" smtClean="0"/>
              <a:t>.</a:t>
            </a:r>
            <a:endParaRPr lang="tr-TR" sz="2800" dirty="0" smtClean="0"/>
          </a:p>
          <a:p>
            <a:pPr marL="457200" indent="-457200">
              <a:buFontTx/>
              <a:buChar char="-"/>
            </a:pPr>
            <a:endParaRPr lang="tr-TR" sz="2800" dirty="0" smtClean="0"/>
          </a:p>
        </p:txBody>
      </p:sp>
      <p:sp>
        <p:nvSpPr>
          <p:cNvPr id="12" name="The Picture slide"/>
          <p:cNvSpPr txBox="1"/>
          <p:nvPr/>
        </p:nvSpPr>
        <p:spPr>
          <a:xfrm>
            <a:off x="2794816" y="2334019"/>
            <a:ext cx="7082914"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SEEKER CHARACTER SETUP</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434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0926" t="28626" r="15093" b="22689"/>
          <a:stretch/>
        </p:blipFill>
        <p:spPr bwMode="auto">
          <a:xfrm>
            <a:off x="9299174" y="7450667"/>
            <a:ext cx="15084826" cy="6265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20926" t="30661" r="20741" b="22689"/>
          <a:stretch/>
        </p:blipFill>
        <p:spPr bwMode="auto">
          <a:xfrm>
            <a:off x="10335209" y="5685"/>
            <a:ext cx="14048791" cy="613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5385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5" y="4363249"/>
            <a:ext cx="7179531" cy="441146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Add</a:t>
            </a:r>
            <a:r>
              <a:rPr lang="tr-TR" sz="2800" dirty="0" smtClean="0"/>
              <a:t> an Environment Query </a:t>
            </a:r>
            <a:r>
              <a:rPr lang="tr-TR" sz="2800" dirty="0" err="1" smtClean="0"/>
              <a:t>Blueprint</a:t>
            </a:r>
            <a:r>
              <a:rPr lang="tr-TR" sz="2800" dirty="0" smtClean="0"/>
              <a:t> </a:t>
            </a:r>
            <a:r>
              <a:rPr lang="tr-TR" sz="2800" dirty="0" err="1" smtClean="0"/>
              <a:t>class</a:t>
            </a:r>
            <a:r>
              <a:rPr lang="tr-TR" sz="2800" dirty="0" smtClean="0"/>
              <a:t> </a:t>
            </a:r>
            <a:r>
              <a:rPr lang="tr-TR" sz="2800" dirty="0" err="1" smtClean="0"/>
              <a:t>and</a:t>
            </a:r>
            <a:r>
              <a:rPr lang="tr-TR" sz="2800" dirty="0" smtClean="0"/>
              <a:t> name it </a:t>
            </a:r>
            <a:r>
              <a:rPr lang="tr-TR" sz="2800" dirty="0" err="1" smtClean="0"/>
              <a:t>to</a:t>
            </a:r>
            <a:r>
              <a:rPr lang="tr-TR" sz="2800" dirty="0" smtClean="0"/>
              <a:t> </a:t>
            </a:r>
            <a:r>
              <a:rPr lang="tr-TR" sz="2800" b="1" dirty="0" err="1" smtClean="0"/>
              <a:t>EQ_Seeker</a:t>
            </a:r>
            <a:r>
              <a:rPr lang="tr-TR" sz="2800" dirty="0" smtClean="0"/>
              <a:t>.</a:t>
            </a:r>
          </a:p>
          <a:p>
            <a:pPr marL="457200" indent="-457200">
              <a:buFontTx/>
              <a:buChar char="-"/>
            </a:pPr>
            <a:r>
              <a:rPr lang="tr-TR" sz="2800" dirty="0" err="1" smtClean="0"/>
              <a:t>This</a:t>
            </a:r>
            <a:r>
              <a:rPr lang="tr-TR" sz="2800" dirty="0" smtClean="0"/>
              <a:t> </a:t>
            </a:r>
            <a:r>
              <a:rPr lang="tr-TR" sz="2800" dirty="0" err="1" smtClean="0"/>
              <a:t>query</a:t>
            </a:r>
            <a:r>
              <a:rPr lang="tr-TR" sz="2800" dirty="0" smtClean="0"/>
              <a:t> </a:t>
            </a:r>
            <a:r>
              <a:rPr lang="tr-TR" sz="2800" dirty="0" err="1" smtClean="0"/>
              <a:t>will</a:t>
            </a:r>
            <a:r>
              <a:rPr lang="tr-TR" sz="2800" dirty="0" smtClean="0"/>
              <a:t> </a:t>
            </a:r>
            <a:r>
              <a:rPr lang="tr-TR" sz="2800" dirty="0" err="1" smtClean="0"/>
              <a:t>compute</a:t>
            </a:r>
            <a:r>
              <a:rPr lang="tr-TR" sz="2800" dirty="0" smtClean="0"/>
              <a:t> </a:t>
            </a:r>
            <a:r>
              <a:rPr lang="tr-TR" sz="2800" dirty="0" err="1" smtClean="0"/>
              <a:t>the</a:t>
            </a:r>
            <a:r>
              <a:rPr lang="tr-TR" sz="2800" dirty="0" smtClean="0"/>
              <a:t> </a:t>
            </a:r>
            <a:r>
              <a:rPr lang="tr-TR" sz="2800" dirty="0" err="1" smtClean="0"/>
              <a:t>active</a:t>
            </a:r>
            <a:r>
              <a:rPr lang="tr-TR" sz="2800" dirty="0" smtClean="0"/>
              <a:t> </a:t>
            </a:r>
            <a:r>
              <a:rPr lang="tr-TR" sz="2800" dirty="0" err="1" smtClean="0"/>
              <a:t>list</a:t>
            </a:r>
            <a:r>
              <a:rPr lang="tr-TR" sz="2800" dirty="0" smtClean="0"/>
              <a:t> of </a:t>
            </a:r>
            <a:r>
              <a:rPr lang="tr-TR" sz="2800" dirty="0" err="1" smtClean="0"/>
              <a:t>seekers</a:t>
            </a:r>
            <a:r>
              <a:rPr lang="tr-TR" sz="2800" dirty="0" smtClean="0"/>
              <a:t>.</a:t>
            </a:r>
          </a:p>
          <a:p>
            <a:pPr marL="457200" indent="-457200">
              <a:buFontTx/>
              <a:buChar char="-"/>
            </a:pPr>
            <a:r>
              <a:rPr lang="tr-TR" sz="2800" dirty="0" err="1" smtClean="0"/>
              <a:t>Duplicate</a:t>
            </a:r>
            <a:r>
              <a:rPr lang="tr-TR" sz="2800" dirty="0" smtClean="0"/>
              <a:t> </a:t>
            </a:r>
            <a:r>
              <a:rPr lang="tr-TR" sz="2800" dirty="0" err="1" smtClean="0"/>
              <a:t>and</a:t>
            </a:r>
            <a:r>
              <a:rPr lang="tr-TR" sz="2800" dirty="0" smtClean="0"/>
              <a:t> </a:t>
            </a:r>
            <a:r>
              <a:rPr lang="tr-TR" sz="2800" dirty="0" err="1" smtClean="0"/>
              <a:t>rename</a:t>
            </a:r>
            <a:r>
              <a:rPr lang="tr-TR" sz="2800" dirty="0" smtClean="0"/>
              <a:t> </a:t>
            </a:r>
            <a:r>
              <a:rPr lang="tr-TR" sz="2800" dirty="0" err="1" smtClean="0"/>
              <a:t>the</a:t>
            </a:r>
            <a:r>
              <a:rPr lang="tr-TR" sz="2800" dirty="0"/>
              <a:t> </a:t>
            </a:r>
            <a:r>
              <a:rPr lang="tr-TR" sz="2800" dirty="0" err="1" smtClean="0"/>
              <a:t>asset</a:t>
            </a:r>
            <a:r>
              <a:rPr lang="tr-TR" sz="2800" dirty="0" smtClean="0"/>
              <a:t> </a:t>
            </a:r>
            <a:r>
              <a:rPr lang="tr-TR" sz="2800" dirty="0" err="1" smtClean="0"/>
              <a:t>to</a:t>
            </a:r>
            <a:r>
              <a:rPr lang="tr-TR" sz="2800" dirty="0" smtClean="0"/>
              <a:t> </a:t>
            </a:r>
            <a:r>
              <a:rPr lang="tr-TR" sz="2800" b="1" dirty="0" err="1" smtClean="0"/>
              <a:t>EQ_Hiding</a:t>
            </a:r>
            <a:r>
              <a:rPr lang="tr-TR" sz="2800" dirty="0" smtClean="0"/>
              <a:t>.</a:t>
            </a:r>
          </a:p>
          <a:p>
            <a:pPr marL="457200" indent="-457200">
              <a:buFontTx/>
              <a:buChar char="-"/>
            </a:pPr>
            <a:r>
              <a:rPr lang="tr-TR" sz="2800" dirty="0" smtClean="0"/>
              <a:t>Just </a:t>
            </a:r>
            <a:r>
              <a:rPr lang="tr-TR" sz="2800" dirty="0" err="1" smtClean="0"/>
              <a:t>change</a:t>
            </a:r>
            <a:r>
              <a:rPr lang="tr-TR" sz="2800" dirty="0" smtClean="0"/>
              <a:t> </a:t>
            </a:r>
            <a:r>
              <a:rPr lang="tr-TR" sz="2800" dirty="0" err="1" smtClean="0"/>
              <a:t>the</a:t>
            </a:r>
            <a:r>
              <a:rPr lang="tr-TR" sz="2800" dirty="0" smtClean="0"/>
              <a:t> </a:t>
            </a:r>
            <a:r>
              <a:rPr lang="tr-TR" sz="2800" dirty="0" err="1" smtClean="0"/>
              <a:t>part</a:t>
            </a:r>
            <a:r>
              <a:rPr lang="tr-TR" sz="2800" dirty="0" smtClean="0"/>
              <a:t> </a:t>
            </a:r>
            <a:r>
              <a:rPr lang="tr-TR" sz="2800" dirty="0" err="1" smtClean="0"/>
              <a:t>where</a:t>
            </a:r>
            <a:r>
              <a:rPr lang="tr-TR" sz="2800" dirty="0" smtClean="0"/>
              <a:t> </a:t>
            </a:r>
            <a:r>
              <a:rPr lang="tr-TR" sz="2800" dirty="0" err="1" smtClean="0"/>
              <a:t>isSeeker</a:t>
            </a:r>
            <a:r>
              <a:rPr lang="tr-TR" sz="2800" dirty="0" smtClean="0"/>
              <a:t> </a:t>
            </a:r>
            <a:r>
              <a:rPr lang="tr-TR" sz="2800" dirty="0" err="1" smtClean="0"/>
              <a:t>branch</a:t>
            </a:r>
            <a:r>
              <a:rPr lang="tr-TR" sz="2800" dirty="0" smtClean="0"/>
              <a:t> </a:t>
            </a:r>
            <a:r>
              <a:rPr lang="tr-TR" sz="2800" dirty="0" err="1" smtClean="0"/>
              <a:t>goes</a:t>
            </a:r>
            <a:r>
              <a:rPr lang="tr-TR" sz="2800" dirty="0" smtClean="0"/>
              <a:t> </a:t>
            </a:r>
            <a:r>
              <a:rPr lang="tr-TR" sz="2800" dirty="0" err="1" smtClean="0"/>
              <a:t>to</a:t>
            </a:r>
            <a:r>
              <a:rPr lang="tr-TR" sz="2800" dirty="0" smtClean="0"/>
              <a:t> </a:t>
            </a:r>
            <a:r>
              <a:rPr lang="tr-TR" sz="2800" dirty="0" err="1" smtClean="0"/>
              <a:t>false</a:t>
            </a:r>
            <a:r>
              <a:rPr lang="tr-TR" sz="2800" dirty="0" smtClean="0"/>
              <a:t>.</a:t>
            </a:r>
          </a:p>
          <a:p>
            <a:pPr marL="457200" indent="-457200">
              <a:buFontTx/>
              <a:buChar char="-"/>
            </a:pPr>
            <a:endParaRPr lang="tr-TR" sz="2800" dirty="0" smtClean="0"/>
          </a:p>
          <a:p>
            <a:pPr marL="457200" indent="-457200">
              <a:buFontTx/>
              <a:buChar char="-"/>
            </a:pPr>
            <a:endParaRPr lang="tr-TR" sz="2800" dirty="0" smtClean="0"/>
          </a:p>
        </p:txBody>
      </p:sp>
      <p:sp>
        <p:nvSpPr>
          <p:cNvPr id="12" name="The Picture slide"/>
          <p:cNvSpPr txBox="1"/>
          <p:nvPr/>
        </p:nvSpPr>
        <p:spPr>
          <a:xfrm>
            <a:off x="2794816" y="2949572"/>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EQS QUERY</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536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852" t="39313" b="25064"/>
          <a:stretch/>
        </p:blipFill>
        <p:spPr bwMode="auto">
          <a:xfrm>
            <a:off x="2239881" y="8831268"/>
            <a:ext cx="22144119" cy="488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30185" t="34903" r="7500" b="23537"/>
          <a:stretch/>
        </p:blipFill>
        <p:spPr bwMode="auto">
          <a:xfrm>
            <a:off x="10603924" y="0"/>
            <a:ext cx="13780076" cy="5016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83527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557748" y="1806315"/>
            <a:ext cx="2051288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endParaRPr lang="tr-TR" sz="2800" dirty="0" smtClean="0"/>
          </a:p>
        </p:txBody>
      </p:sp>
      <p:sp>
        <p:nvSpPr>
          <p:cNvPr id="12" name="The Picture slide"/>
          <p:cNvSpPr txBox="1"/>
          <p:nvPr/>
        </p:nvSpPr>
        <p:spPr>
          <a:xfrm>
            <a:off x="2557749" y="392638"/>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EQS QUERY</a:t>
            </a:r>
            <a:endParaRPr sz="4000" cap="all" dirty="0"/>
          </a:p>
        </p:txBody>
      </p:sp>
      <p:sp>
        <p:nvSpPr>
          <p:cNvPr id="13" name="Rectangle"/>
          <p:cNvSpPr/>
          <p:nvPr/>
        </p:nvSpPr>
        <p:spPr>
          <a:xfrm>
            <a:off x="2632392" y="1392782"/>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74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7778" t="17892" b="23876"/>
          <a:stretch/>
        </p:blipFill>
        <p:spPr bwMode="auto">
          <a:xfrm>
            <a:off x="2151289" y="1806315"/>
            <a:ext cx="9891892" cy="5932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7407" t="19674" b="23707"/>
          <a:stretch/>
        </p:blipFill>
        <p:spPr bwMode="auto">
          <a:xfrm>
            <a:off x="2151289" y="7903302"/>
            <a:ext cx="9891892" cy="581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47804" t="19635" r="4444" b="24555"/>
          <a:stretch/>
        </p:blipFill>
        <p:spPr bwMode="auto">
          <a:xfrm>
            <a:off x="12199951" y="1806316"/>
            <a:ext cx="9288450" cy="592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47963" t="19465" r="3519" b="24215"/>
          <a:stretch/>
        </p:blipFill>
        <p:spPr bwMode="auto">
          <a:xfrm>
            <a:off x="12199951" y="7903302"/>
            <a:ext cx="9174258" cy="581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339906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557748" y="1806315"/>
            <a:ext cx="2051288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endParaRPr lang="tr-TR" sz="2800" dirty="0" smtClean="0"/>
          </a:p>
        </p:txBody>
      </p:sp>
      <p:sp>
        <p:nvSpPr>
          <p:cNvPr id="12" name="The Picture slide"/>
          <p:cNvSpPr txBox="1"/>
          <p:nvPr/>
        </p:nvSpPr>
        <p:spPr>
          <a:xfrm>
            <a:off x="2557749" y="392638"/>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EQS QUERY</a:t>
            </a:r>
            <a:endParaRPr sz="4000" cap="all" dirty="0"/>
          </a:p>
        </p:txBody>
      </p:sp>
      <p:sp>
        <p:nvSpPr>
          <p:cNvPr id="13" name="Rectangle"/>
          <p:cNvSpPr/>
          <p:nvPr/>
        </p:nvSpPr>
        <p:spPr>
          <a:xfrm>
            <a:off x="2632392" y="1392782"/>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7779" t="19465" r="3981" b="24725"/>
          <a:stretch/>
        </p:blipFill>
        <p:spPr bwMode="auto">
          <a:xfrm>
            <a:off x="2239882" y="1740279"/>
            <a:ext cx="9391492" cy="593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7499" t="19466" r="2316" b="24046"/>
          <a:stretch/>
        </p:blipFill>
        <p:spPr bwMode="auto">
          <a:xfrm>
            <a:off x="11807214" y="1740279"/>
            <a:ext cx="9652679" cy="593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4614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557748" y="1806315"/>
            <a:ext cx="2051288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endParaRPr lang="tr-TR" sz="2800" dirty="0" smtClean="0"/>
          </a:p>
        </p:txBody>
      </p:sp>
      <p:sp>
        <p:nvSpPr>
          <p:cNvPr id="12" name="The Picture slide"/>
          <p:cNvSpPr txBox="1"/>
          <p:nvPr/>
        </p:nvSpPr>
        <p:spPr>
          <a:xfrm>
            <a:off x="2557749" y="392638"/>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HIDING BEHAVOUR TREE</a:t>
            </a:r>
            <a:endParaRPr sz="4000" cap="all" dirty="0"/>
          </a:p>
        </p:txBody>
      </p:sp>
      <p:sp>
        <p:nvSpPr>
          <p:cNvPr id="13" name="Rectangle"/>
          <p:cNvSpPr/>
          <p:nvPr/>
        </p:nvSpPr>
        <p:spPr>
          <a:xfrm>
            <a:off x="2632392" y="1392782"/>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7315" t="28117" r="24815"/>
          <a:stretch/>
        </p:blipFill>
        <p:spPr bwMode="auto">
          <a:xfrm>
            <a:off x="4842933" y="1653981"/>
            <a:ext cx="17813867" cy="120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468063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4"/>
          <p:cNvSpPr/>
          <p:nvPr/>
        </p:nvSpPr>
        <p:spPr>
          <a:xfrm>
            <a:off x="12200817" y="-53266"/>
            <a:ext cx="12254204"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44"/>
          <p:cNvSpPr txBox="1"/>
          <p:nvPr/>
        </p:nvSpPr>
        <p:spPr>
          <a:xfrm>
            <a:off x="1752108" y="3618651"/>
            <a:ext cx="8973592" cy="1641475"/>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HOMEWORK: </a:t>
            </a:r>
            <a:endParaRPr dirty="0"/>
          </a:p>
          <a:p>
            <a:pPr marL="0" marR="0" lvl="0" indent="0" algn="l" rtl="0">
              <a:lnSpc>
                <a:spcPct val="100000"/>
              </a:lnSpc>
              <a:spcBef>
                <a:spcPts val="0"/>
              </a:spcBef>
              <a:spcAft>
                <a:spcPts val="0"/>
              </a:spcAft>
              <a:buClr>
                <a:srgbClr val="000000"/>
              </a:buClr>
              <a:buSzPts val="5000"/>
              <a:buFont typeface="Helvetica Neue"/>
              <a:buNone/>
            </a:pPr>
            <a:r>
              <a:rPr lang="tr-TR" b="1" dirty="0" smtClean="0">
                <a:latin typeface="Helvetica Neue"/>
                <a:ea typeface="Helvetica Neue"/>
                <a:cs typeface="Helvetica Neue"/>
                <a:sym typeface="Helvetica Neue"/>
              </a:rPr>
              <a:t>CHASING/PATROLLING AI</a:t>
            </a:r>
            <a:endParaRPr sz="5000" b="1" i="0" u="none" strike="noStrike" cap="none" dirty="0">
              <a:solidFill>
                <a:srgbClr val="000000"/>
              </a:solidFill>
              <a:latin typeface="Helvetica Neue"/>
              <a:ea typeface="Helvetica Neue"/>
              <a:cs typeface="Helvetica Neue"/>
              <a:sym typeface="Helvetica Neue"/>
            </a:endParaRPr>
          </a:p>
        </p:txBody>
      </p:sp>
      <p:sp>
        <p:nvSpPr>
          <p:cNvPr id="593" name="Google Shape;593;p44"/>
          <p:cNvSpPr/>
          <p:nvPr/>
        </p:nvSpPr>
        <p:spPr>
          <a:xfrm>
            <a:off x="14050270" y="4399603"/>
            <a:ext cx="9238448" cy="5406608"/>
          </a:xfrm>
          <a:prstGeom prst="rect">
            <a:avLst/>
          </a:prstGeom>
          <a:noFill/>
          <a:ln>
            <a:noFill/>
          </a:ln>
        </p:spPr>
        <p:txBody>
          <a:bodyPr spcFirstLastPara="1" wrap="square" lIns="50800" tIns="50800" rIns="50800" bIns="50800" anchor="t" anchorCtr="0">
            <a:spAutoFit/>
          </a:bodyPr>
          <a:lstStyle/>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114300" algn="l" rtl="0">
              <a:lnSpc>
                <a:spcPct val="100000"/>
              </a:lnSpc>
              <a:spcBef>
                <a:spcPts val="1000"/>
              </a:spcBef>
              <a:spcAft>
                <a:spcPts val="0"/>
              </a:spcAft>
              <a:buClr>
                <a:srgbClr val="000000"/>
              </a:buClr>
              <a:buSzPts val="5400"/>
              <a:buFont typeface="Arial"/>
              <a:buNone/>
            </a:pPr>
            <a:endParaRPr sz="5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
        <p:nvSpPr>
          <p:cNvPr id="594" name="Google Shape;594;p44"/>
          <p:cNvSpPr/>
          <p:nvPr/>
        </p:nvSpPr>
        <p:spPr>
          <a:xfrm>
            <a:off x="1762501" y="5461894"/>
            <a:ext cx="940003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95" name="Google Shape;595;p44"/>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sp>
        <p:nvSpPr>
          <p:cNvPr id="597" name="Google Shape;597;p44"/>
          <p:cNvSpPr/>
          <p:nvPr/>
        </p:nvSpPr>
        <p:spPr>
          <a:xfrm>
            <a:off x="13911672" y="558800"/>
            <a:ext cx="10205628" cy="9889887"/>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CONDITIONS:</a:t>
            </a:r>
            <a:endParaRPr dirty="0" smtClean="0"/>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smtClean="0">
              <a:solidFill>
                <a:srgbClr val="000000"/>
              </a:solidFill>
              <a:latin typeface="Helvetica Neue"/>
              <a:ea typeface="Helvetica Neue"/>
              <a:cs typeface="Helvetica Neue"/>
              <a:sym typeface="Helvetica Neue"/>
            </a:endParaRPr>
          </a:p>
          <a:p>
            <a:pPr marL="457200" indent="-457200" algn="l">
              <a:buClr>
                <a:srgbClr val="000000"/>
              </a:buClr>
              <a:buSzPts val="2800"/>
              <a:buFont typeface="Arial"/>
              <a:buChar char="•"/>
            </a:pPr>
            <a:r>
              <a:rPr lang="en-US" sz="2800" dirty="0">
                <a:latin typeface="Helvetica Neue"/>
                <a:ea typeface="Helvetica Neue"/>
                <a:cs typeface="Helvetica Neue"/>
                <a:sym typeface="Helvetica Neue"/>
              </a:rPr>
              <a:t>Implement the behavior tree </a:t>
            </a:r>
            <a:r>
              <a:rPr lang="en-US" sz="2800" dirty="0" smtClean="0">
                <a:latin typeface="Helvetica Neue"/>
                <a:ea typeface="Helvetica Neue"/>
                <a:cs typeface="Helvetica Neue"/>
                <a:sym typeface="Helvetica Neue"/>
              </a:rPr>
              <a:t>setup</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below</a:t>
            </a:r>
            <a:r>
              <a:rPr lang="tr-TR" sz="2800" dirty="0" smtClean="0">
                <a:latin typeface="Helvetica Neue"/>
                <a:ea typeface="Helvetica Neue"/>
                <a:cs typeface="Helvetica Neue"/>
                <a:sym typeface="Helvetica Neue"/>
              </a:rPr>
              <a:t>.</a:t>
            </a:r>
            <a:endParaRPr lang="en-US" sz="2800" dirty="0">
              <a:latin typeface="Helvetica Neue"/>
              <a:ea typeface="Helvetica Neue"/>
              <a:cs typeface="Helvetica Neue"/>
              <a:sym typeface="Helvetica Neue"/>
            </a:endParaRPr>
          </a:p>
          <a:p>
            <a:pPr marL="457200" indent="-457200" algn="l">
              <a:buClr>
                <a:srgbClr val="000000"/>
              </a:buClr>
              <a:buSzPts val="2800"/>
              <a:buFont typeface="Arial"/>
              <a:buChar char="•"/>
            </a:pPr>
            <a:r>
              <a:rPr lang="en-US" sz="2800" dirty="0">
                <a:latin typeface="Helvetica Neue"/>
                <a:ea typeface="Helvetica Neue"/>
                <a:cs typeface="Helvetica Neue"/>
                <a:sym typeface="Helvetica Neue"/>
              </a:rPr>
              <a:t>Create a </a:t>
            </a:r>
            <a:r>
              <a:rPr lang="en-US" sz="2800" dirty="0" err="1">
                <a:latin typeface="Helvetica Neue"/>
                <a:ea typeface="Helvetica Neue"/>
                <a:cs typeface="Helvetica Neue"/>
                <a:sym typeface="Helvetica Neue"/>
              </a:rPr>
              <a:t>testmap</a:t>
            </a:r>
            <a:r>
              <a:rPr lang="en-US" sz="2800" dirty="0">
                <a:latin typeface="Helvetica Neue"/>
                <a:ea typeface="Helvetica Neue"/>
                <a:cs typeface="Helvetica Neue"/>
                <a:sym typeface="Helvetica Neue"/>
              </a:rPr>
              <a:t> to show its </a:t>
            </a:r>
            <a:r>
              <a:rPr lang="en-US" sz="2800" dirty="0" smtClean="0">
                <a:latin typeface="Helvetica Neue"/>
                <a:ea typeface="Helvetica Neue"/>
                <a:cs typeface="Helvetica Neue"/>
                <a:sym typeface="Helvetica Neue"/>
              </a:rPr>
              <a:t>working</a:t>
            </a: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algn="l">
              <a:buClr>
                <a:srgbClr val="000000"/>
              </a:buClr>
              <a:buSzPts val="2800"/>
            </a:pPr>
            <a:r>
              <a:rPr lang="tr-TR" sz="2800" dirty="0" smtClean="0">
                <a:latin typeface="Helvetica Neue"/>
                <a:ea typeface="Helvetica Neue"/>
                <a:cs typeface="Helvetica Neue"/>
                <a:sym typeface="Helvetica Neue"/>
              </a:rPr>
              <a:t>HINTS AND STEPS:</a:t>
            </a:r>
          </a:p>
          <a:p>
            <a:pPr algn="l">
              <a:buClr>
                <a:srgbClr val="000000"/>
              </a:buClr>
              <a:buSzPts val="2800"/>
            </a:pPr>
            <a:r>
              <a:rPr lang="tr-TR" sz="2800" dirty="0">
                <a:latin typeface="Helvetica Neue"/>
                <a:ea typeface="Helvetica Neue"/>
                <a:cs typeface="Helvetica Neue"/>
                <a:sym typeface="Helvetica Neue"/>
                <a:hlinkClick r:id="rId4"/>
              </a:rPr>
              <a:t>https://docs.unrealengine.com/4.26/en-US/InteractiveExperiences/ArtificialIntelligence/BehaviorTrees/BehaviorTreeQuickStart</a:t>
            </a:r>
            <a:r>
              <a:rPr lang="tr-TR" sz="2800" dirty="0" smtClean="0">
                <a:latin typeface="Helvetica Neue"/>
                <a:ea typeface="Helvetica Neue"/>
                <a:cs typeface="Helvetica Neue"/>
                <a:sym typeface="Helvetica Neue"/>
                <a:hlinkClick r:id="rId4"/>
              </a:rPr>
              <a:t>/</a:t>
            </a:r>
            <a:endParaRPr lang="tr-TR" sz="2800" dirty="0" smtClean="0">
              <a:latin typeface="Helvetica Neue"/>
              <a:ea typeface="Helvetica Neue"/>
              <a:cs typeface="Helvetica Neue"/>
              <a:sym typeface="Helvetica Neue"/>
            </a:endParaRPr>
          </a:p>
          <a:p>
            <a:pPr algn="l">
              <a:buClr>
                <a:srgbClr val="000000"/>
              </a:buClr>
              <a:buSzPts val="2800"/>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smtClean="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b="1" dirty="0" smtClean="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b="1" dirty="0" smtClean="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p:txBody>
      </p:sp>
      <p:pic>
        <p:nvPicPr>
          <p:cNvPr id="19458" name="Picture 2" descr="https://docs.unrealengine.com/4.26/Images/InteractiveExperiences/ArtificialIntelligence/BehaviorTrees/BehaviorTreeQuickStart/BTQS_Step6_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887364"/>
            <a:ext cx="19019421" cy="777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6389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3" y="5638702"/>
            <a:ext cx="9307035"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138433273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assets1.ignimgs.com/2017/03/01/roborecall-1280-1488351996761_1280w.jpg"/>
          <p:cNvPicPr>
            <a:picLocks noChangeAspect="1" noChangeArrowheads="1"/>
          </p:cNvPicPr>
          <p:nvPr/>
        </p:nvPicPr>
        <p:blipFill rotWithShape="1">
          <a:blip r:embed="rId2">
            <a:extLst>
              <a:ext uri="{28A0092B-C50C-407E-A947-70E740481C1C}">
                <a14:useLocalDpi xmlns:a14="http://schemas.microsoft.com/office/drawing/2010/main" val="0"/>
              </a:ext>
            </a:extLst>
          </a:blip>
          <a:srcRect l="-27660" r="27567"/>
          <a:stretch/>
        </p:blipFill>
        <p:spPr bwMode="auto">
          <a:xfrm>
            <a:off x="-22789" y="0"/>
            <a:ext cx="24406789" cy="13716002"/>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1" y="5342125"/>
            <a:ext cx="7082914" cy="664797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In games, AI typically refers to the implementation of seemingly intelligent behavior in various game agents. AI types can have significant differences </a:t>
            </a:r>
            <a:r>
              <a:rPr lang="en-US" sz="2800" dirty="0" smtClean="0"/>
              <a:t>in the following:</a:t>
            </a:r>
          </a:p>
          <a:p>
            <a:endParaRPr lang="en-US" sz="2800" dirty="0" smtClean="0"/>
          </a:p>
          <a:p>
            <a:pPr marL="457200" indent="-457200" fontAlgn="base">
              <a:spcAft>
                <a:spcPts val="1000"/>
              </a:spcAft>
              <a:buFont typeface="Arial" panose="020B0604020202020204" pitchFamily="34" charset="0"/>
              <a:buChar char="•"/>
            </a:pPr>
            <a:r>
              <a:rPr lang="en-US" sz="2800" dirty="0" smtClean="0"/>
              <a:t>How they process tasks</a:t>
            </a:r>
          </a:p>
          <a:p>
            <a:pPr marL="457200" lvl="0" indent="-457200" fontAlgn="base">
              <a:spcAft>
                <a:spcPts val="1000"/>
              </a:spcAft>
              <a:buFont typeface="Arial" panose="020B0604020202020204" pitchFamily="34" charset="0"/>
              <a:buChar char="•"/>
            </a:pPr>
            <a:r>
              <a:rPr lang="en-US" sz="2800" dirty="0" smtClean="0"/>
              <a:t>How </a:t>
            </a:r>
            <a:r>
              <a:rPr lang="en-US" sz="2800" dirty="0"/>
              <a:t>they receive and “perceive” information about the </a:t>
            </a:r>
            <a:r>
              <a:rPr lang="en-US" sz="2800" dirty="0" smtClean="0"/>
              <a:t>world</a:t>
            </a:r>
          </a:p>
          <a:p>
            <a:pPr marL="457200" indent="-457200" fontAlgn="base">
              <a:spcAft>
                <a:spcPts val="1000"/>
              </a:spcAft>
              <a:buFont typeface="Arial" panose="020B0604020202020204" pitchFamily="34" charset="0"/>
              <a:buChar char="•"/>
            </a:pPr>
            <a:r>
              <a:rPr lang="en-US" sz="2800" dirty="0" smtClean="0"/>
              <a:t>How </a:t>
            </a:r>
            <a:r>
              <a:rPr lang="en-US" sz="2800" dirty="0"/>
              <a:t>they understand the spatial rules and layout of the </a:t>
            </a:r>
            <a:r>
              <a:rPr lang="en-US" sz="2800" dirty="0" smtClean="0"/>
              <a:t>world</a:t>
            </a:r>
            <a:endParaRPr lang="en-US" sz="2800" dirty="0"/>
          </a:p>
          <a:p>
            <a:pPr marL="457200" indent="-457200" fontAlgn="base">
              <a:spcAft>
                <a:spcPts val="1000"/>
              </a:spcAft>
              <a:buFont typeface="Arial" panose="020B0604020202020204" pitchFamily="34" charset="0"/>
              <a:buChar char="•"/>
            </a:pPr>
            <a:r>
              <a:rPr lang="en-US" sz="2800" dirty="0" smtClean="0"/>
              <a:t>How </a:t>
            </a:r>
            <a:r>
              <a:rPr lang="en-US" sz="2800" dirty="0"/>
              <a:t>they are adapted to more closely approximate human </a:t>
            </a:r>
            <a:r>
              <a:rPr lang="en-US" sz="2800" dirty="0" smtClean="0"/>
              <a:t>behavior</a:t>
            </a:r>
            <a:endParaRPr lang="en-US" sz="2800" dirty="0"/>
          </a:p>
          <a:p>
            <a:pPr marL="457200" indent="-457200" fontAlgn="base">
              <a:buFont typeface="Arial" panose="020B0604020202020204" pitchFamily="34" charset="0"/>
              <a:buChar char="•"/>
            </a:pPr>
            <a:r>
              <a:rPr lang="en-US" sz="2800" dirty="0" smtClean="0"/>
              <a:t>How </a:t>
            </a:r>
            <a:r>
              <a:rPr lang="en-US" sz="2800" dirty="0"/>
              <a:t>they react to outside stimuli</a:t>
            </a:r>
          </a:p>
        </p:txBody>
      </p:sp>
      <p:sp>
        <p:nvSpPr>
          <p:cNvPr id="21" name="The Picture slide"/>
          <p:cNvSpPr txBox="1"/>
          <p:nvPr/>
        </p:nvSpPr>
        <p:spPr>
          <a:xfrm>
            <a:off x="682070" y="3877635"/>
            <a:ext cx="708291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What is AI?</a:t>
            </a:r>
            <a:endParaRPr cap="all" dirty="0"/>
          </a:p>
        </p:txBody>
      </p:sp>
      <p:sp>
        <p:nvSpPr>
          <p:cNvPr id="22" name="Rectangle"/>
          <p:cNvSpPr/>
          <p:nvPr/>
        </p:nvSpPr>
        <p:spPr>
          <a:xfrm>
            <a:off x="756714" y="4991710"/>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946484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597" r="7332"/>
          <a:stretch/>
        </p:blipFill>
        <p:spPr>
          <a:xfrm>
            <a:off x="12147260" y="0"/>
            <a:ext cx="12231148" cy="13715999"/>
          </a:xfrm>
          <a:prstGeom prst="rect">
            <a:avLst/>
          </a:prstGeom>
        </p:spPr>
      </p:pic>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State Machines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911257"/>
            <a:ext cx="8509001" cy="48423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Often AI behaviors can be broken into individual states. For instance, enemy AI may have states for searching for enemies, searching for health, engaging enemies, and general idle behavior. By defining transition rules, these states can be organized into a structure called a “Finite State Machine” or a “Finite State Automata.” This is a very simple but powerful technique that is applicable in many different situations. State machines have historically been one of the main types of design patterns underneath most AI structures</a:t>
            </a:r>
            <a:r>
              <a:rPr lang="en-US" sz="2800" dirty="0" smtClean="0"/>
              <a:t>.</a:t>
            </a:r>
            <a:endParaRPr lang="en-US" sz="2800" dirty="0"/>
          </a:p>
        </p:txBody>
      </p:sp>
      <p:sp>
        <p:nvSpPr>
          <p:cNvPr id="16" name="Rectangle"/>
          <p:cNvSpPr/>
          <p:nvPr/>
        </p:nvSpPr>
        <p:spPr>
          <a:xfrm>
            <a:off x="1752108" y="5460261"/>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Tree>
    <p:extLst>
      <p:ext uri="{BB962C8B-B14F-4D97-AF65-F5344CB8AC3E}">
        <p14:creationId xmlns:p14="http://schemas.microsoft.com/office/powerpoint/2010/main" val="298302410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Behavior Trees and EQS</a:t>
            </a:r>
            <a:endParaRPr sz="6000" dirty="0"/>
          </a:p>
        </p:txBody>
      </p:sp>
      <p:sp>
        <p:nvSpPr>
          <p:cNvPr id="45" name="AEVER"/>
          <p:cNvSpPr txBox="1"/>
          <p:nvPr/>
        </p:nvSpPr>
        <p:spPr>
          <a:xfrm>
            <a:off x="5275053" y="5638702"/>
            <a:ext cx="13833915"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AI Systems in UE4</a:t>
            </a:r>
            <a:endParaRPr sz="8000" cap="all" dirty="0">
              <a:solidFill>
                <a:srgbClr val="FFD966"/>
              </a:solidFill>
            </a:endParaRPr>
          </a:p>
        </p:txBody>
      </p:sp>
    </p:spTree>
    <p:extLst>
      <p:ext uri="{BB962C8B-B14F-4D97-AF65-F5344CB8AC3E}">
        <p14:creationId xmlns:p14="http://schemas.microsoft.com/office/powerpoint/2010/main" val="311327844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A0826E-2369-4E02-9D53-EBEC4C1913F6}"/>
              </a:ext>
            </a:extLst>
          </p:cNvPr>
          <p:cNvPicPr>
            <a:picLocks noChangeAspect="1"/>
          </p:cNvPicPr>
          <p:nvPr/>
        </p:nvPicPr>
        <p:blipFill rotWithShape="1">
          <a:blip r:embed="rId2">
            <a:extLst>
              <a:ext uri="{28A0092B-C50C-407E-A947-70E740481C1C}">
                <a14:useLocalDpi xmlns:a14="http://schemas.microsoft.com/office/drawing/2010/main" val="0"/>
              </a:ext>
            </a:extLst>
          </a:blip>
          <a:srcRect l="12629" t="13454" r="2583" b="-35"/>
          <a:stretch/>
        </p:blipFill>
        <p:spPr>
          <a:xfrm>
            <a:off x="-1" y="-5638"/>
            <a:ext cx="24384001" cy="13716000"/>
          </a:xfrm>
          <a:prstGeom prst="rect">
            <a:avLst/>
          </a:prstGeom>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4057308"/>
            <a:ext cx="7008270"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Behavior Trees</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A useful technique for describing AI behaviors is a Behavior Tree. A Behavior Tree </a:t>
            </a:r>
            <a:r>
              <a:rPr lang="en-US" sz="2800" dirty="0" smtClean="0"/>
              <a:t>consists of </a:t>
            </a:r>
            <a:r>
              <a:rPr lang="en-US" sz="2800" dirty="0"/>
              <a:t>hierarchically organized nodes that control the flow of decision making and determine a set of actions to execute in a given situation. This is the most common type of AI setup in Unreal Engine 4</a:t>
            </a:r>
            <a:r>
              <a:rPr lang="en-US" sz="2800" dirty="0" smtClean="0"/>
              <a:t>.</a:t>
            </a:r>
            <a:endParaRPr lang="en-US"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284784091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descr="Image">
            <a:extLst>
              <a:ext uri="{FF2B5EF4-FFF2-40B4-BE49-F238E27FC236}">
                <a16:creationId xmlns:a16="http://schemas.microsoft.com/office/drawing/2014/main" xmlns="" id="{3D92B093-7CBD-4CC4-97FD-89ACF9C1A7D3}"/>
              </a:ext>
            </a:extLst>
          </p:cNvPr>
          <p:cNvPicPr>
            <a:picLocks noChangeAspect="1"/>
          </p:cNvPicPr>
          <p:nvPr/>
        </p:nvPicPr>
        <p:blipFill>
          <a:blip r:embed="rId2">
            <a:extLst/>
          </a:blip>
          <a:srcRect l="11526" r="11526"/>
          <a:stretch>
            <a:fillRect/>
          </a:stretch>
        </p:blipFill>
        <p:spPr>
          <a:xfrm>
            <a:off x="13902201" y="1250349"/>
            <a:ext cx="7374576" cy="6996613"/>
          </a:xfrm>
          <a:prstGeom prst="rect">
            <a:avLst/>
          </a:prstGeom>
          <a:ln w="12700">
            <a:miter lim="400000"/>
          </a:ln>
        </p:spPr>
      </p:pic>
      <p:pic>
        <p:nvPicPr>
          <p:cNvPr id="12" name="Image" descr="Image">
            <a:extLst>
              <a:ext uri="{FF2B5EF4-FFF2-40B4-BE49-F238E27FC236}">
                <a16:creationId xmlns:a16="http://schemas.microsoft.com/office/drawing/2014/main" xmlns="" id="{E6C88F82-74C9-4CC3-B2DF-3692BB4EBE51}"/>
              </a:ext>
            </a:extLst>
          </p:cNvPr>
          <p:cNvPicPr>
            <a:picLocks noChangeAspect="1"/>
          </p:cNvPicPr>
          <p:nvPr/>
        </p:nvPicPr>
        <p:blipFill>
          <a:blip r:embed="rId2">
            <a:extLst/>
          </a:blip>
          <a:srcRect l="11526" r="11526"/>
          <a:stretch>
            <a:fillRect/>
          </a:stretch>
        </p:blipFill>
        <p:spPr>
          <a:xfrm>
            <a:off x="3099460" y="1250349"/>
            <a:ext cx="7374576" cy="6996613"/>
          </a:xfrm>
          <a:prstGeom prst="rect">
            <a:avLst/>
          </a:prstGeom>
          <a:ln w="12700">
            <a:miter lim="400000"/>
          </a:ln>
        </p:spPr>
      </p:pic>
      <p:pic>
        <p:nvPicPr>
          <p:cNvPr id="40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852" y="1383718"/>
            <a:ext cx="7009915" cy="6729873"/>
          </a:xfrm>
          <a:prstGeom prst="rect">
            <a:avLst/>
          </a:prstGeom>
          <a:ln>
            <a:noFill/>
          </a:ln>
          <a:effectLst>
            <a:outerShdw blurRad="190500" algn="tl" rotWithShape="0">
              <a:srgbClr val="000000">
                <a:alpha val="70000"/>
              </a:srgbClr>
            </a:outerShdw>
          </a:effectLst>
        </p:spPr>
      </p:pic>
      <p:pic>
        <p:nvPicPr>
          <p:cNvPr id="41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71154" y="1383718"/>
            <a:ext cx="7036669" cy="6729874"/>
          </a:xfrm>
          <a:prstGeom prst="rect">
            <a:avLst/>
          </a:prstGeom>
          <a:ln>
            <a:noFill/>
          </a:ln>
          <a:effectLst>
            <a:outerShdw blurRad="190500" algn="tl" rotWithShape="0">
              <a:srgbClr val="000000">
                <a:alpha val="70000"/>
              </a:srgbClr>
            </a:outerShdw>
          </a:effectLst>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644169"/>
            <a:ext cx="7805274" cy="18261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b="1" dirty="0"/>
              <a:t>Root Node </a:t>
            </a:r>
            <a:r>
              <a:rPr lang="en-US" sz="2800" dirty="0"/>
              <a:t>is unique in the Behavior Tree and is the starting point for the Behavior Tree. It can only have one connection, and you cannot attach Decorators or Services to it</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677939"/>
            <a:ext cx="7805274"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Task Nodes are the leaves of the Behavior Tree, the nodes that “do” things and don’t have an output connection</a:t>
            </a:r>
            <a:r>
              <a:rPr lang="en-US" sz="2800" dirty="0" smtClean="0"/>
              <a:t>.</a:t>
            </a:r>
            <a:endParaRPr lang="en-US" sz="2800" dirty="0"/>
          </a:p>
        </p:txBody>
      </p:sp>
      <p:sp>
        <p:nvSpPr>
          <p:cNvPr id="413" name="Two Picture slide"/>
          <p:cNvSpPr txBox="1"/>
          <p:nvPr/>
        </p:nvSpPr>
        <p:spPr>
          <a:xfrm>
            <a:off x="6080045" y="9474121"/>
            <a:ext cx="1455527"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Root</a:t>
            </a:r>
            <a:endParaRPr dirty="0"/>
          </a:p>
        </p:txBody>
      </p:sp>
      <p:sp>
        <p:nvSpPr>
          <p:cNvPr id="416" name="Two Picture slide"/>
          <p:cNvSpPr txBox="1"/>
          <p:nvPr/>
        </p:nvSpPr>
        <p:spPr>
          <a:xfrm>
            <a:off x="16683795" y="9526655"/>
            <a:ext cx="1811394"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Tasks</a:t>
            </a:r>
            <a:endParaRPr dirty="0"/>
          </a:p>
        </p:txBody>
      </p:sp>
      <p:sp>
        <p:nvSpPr>
          <p:cNvPr id="14" name="TextBox 13"/>
          <p:cNvSpPr txBox="1"/>
          <p:nvPr/>
        </p:nvSpPr>
        <p:spPr>
          <a:xfrm>
            <a:off x="14600156" y="8113592"/>
            <a:ext cx="6146038"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Task Nodes</a:t>
            </a:r>
            <a:endParaRPr kumimoji="0" lang="en-US"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625583" y="8113592"/>
            <a:ext cx="614781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Root Node</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54890633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614639"/>
            <a:ext cx="7805274" cy="311880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Sequence</a:t>
            </a:r>
            <a:r>
              <a:rPr lang="en-US" sz="2800" b="1" dirty="0"/>
              <a:t> </a:t>
            </a:r>
            <a:r>
              <a:rPr lang="en-US" sz="2800" dirty="0"/>
              <a:t>Nodes execute their children from left to right and will stop executing their children when one of their children fails. If a child fails, then the Sequence fails. If all the Sequence’s children succeed, then the Sequence succeeds</a:t>
            </a:r>
            <a:r>
              <a:rPr lang="en-US" sz="2800" dirty="0" smtClean="0"/>
              <a:t>.</a:t>
            </a:r>
            <a:endParaRPr lang="en-US" sz="2800" dirty="0"/>
          </a:p>
          <a:p>
            <a:r>
              <a:rPr lang="en-US" sz="2800" dirty="0"/>
              <a:t/>
            </a:r>
            <a:br>
              <a:rPr lang="en-US" sz="2800" dirty="0"/>
            </a:b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7" y="10648409"/>
            <a:ext cx="7805274" cy="311880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Selector</a:t>
            </a:r>
            <a:r>
              <a:rPr lang="en-US" sz="2800" b="1" dirty="0"/>
              <a:t> </a:t>
            </a:r>
            <a:r>
              <a:rPr lang="en-US" sz="2800" dirty="0"/>
              <a:t>Nodes execute their children from left to right and will stop executing their children when one of their children succeeds. If </a:t>
            </a:r>
            <a:r>
              <a:rPr lang="en-US" sz="2800" dirty="0" smtClean="0"/>
              <a:t>a </a:t>
            </a:r>
            <a:r>
              <a:rPr lang="en-US" sz="2800" dirty="0"/>
              <a:t>child succeeds, the Selector succeeds. If all the Selector’s children fail, the Selector </a:t>
            </a:r>
            <a:r>
              <a:rPr lang="en-US" sz="2800" dirty="0" smtClean="0"/>
              <a:t>fails.</a:t>
            </a:r>
            <a:endParaRPr lang="en-US" sz="2800" dirty="0"/>
          </a:p>
          <a:p>
            <a:r>
              <a:rPr lang="en-US" sz="2800" dirty="0"/>
              <a:t/>
            </a:r>
            <a:br>
              <a:rPr lang="en-US" sz="2800" dirty="0"/>
            </a:br>
            <a:endParaRPr sz="2800" dirty="0"/>
          </a:p>
        </p:txBody>
      </p:sp>
      <p:sp>
        <p:nvSpPr>
          <p:cNvPr id="413" name="Two Picture slide"/>
          <p:cNvSpPr txBox="1"/>
          <p:nvPr/>
        </p:nvSpPr>
        <p:spPr>
          <a:xfrm>
            <a:off x="3592493" y="9441464"/>
            <a:ext cx="6403997"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smtClean="0"/>
              <a:t>Composite: </a:t>
            </a:r>
            <a:r>
              <a:rPr lang="en-US" dirty="0"/>
              <a:t>Sequence</a:t>
            </a:r>
            <a:endParaRPr dirty="0"/>
          </a:p>
        </p:txBody>
      </p:sp>
      <p:sp>
        <p:nvSpPr>
          <p:cNvPr id="416" name="Two Picture slide"/>
          <p:cNvSpPr txBox="1"/>
          <p:nvPr/>
        </p:nvSpPr>
        <p:spPr>
          <a:xfrm>
            <a:off x="14547796" y="9477670"/>
            <a:ext cx="6083397"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smtClean="0"/>
              <a:t>Composite: Selector</a:t>
            </a:r>
            <a:endParaRPr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2" name="Image" descr="Image">
            <a:extLst>
              <a:ext uri="{FF2B5EF4-FFF2-40B4-BE49-F238E27FC236}">
                <a16:creationId xmlns:a16="http://schemas.microsoft.com/office/drawing/2014/main" xmlns="" id="{CC6D0770-39B1-46E6-9FB6-B1014909F30D}"/>
              </a:ext>
            </a:extLst>
          </p:cNvPr>
          <p:cNvPicPr>
            <a:picLocks noChangeAspect="1"/>
          </p:cNvPicPr>
          <p:nvPr/>
        </p:nvPicPr>
        <p:blipFill>
          <a:blip r:embed="rId3">
            <a:extLst/>
          </a:blip>
          <a:srcRect l="11526" r="11526"/>
          <a:stretch>
            <a:fillRect/>
          </a:stretch>
        </p:blipFill>
        <p:spPr>
          <a:xfrm>
            <a:off x="3099460" y="1250349"/>
            <a:ext cx="7374576" cy="6996613"/>
          </a:xfrm>
          <a:prstGeom prst="rect">
            <a:avLst/>
          </a:prstGeom>
          <a:ln w="12700">
            <a:miter lim="400000"/>
          </a:ln>
        </p:spPr>
      </p:pic>
      <p:pic>
        <p:nvPicPr>
          <p:cNvPr id="13" name="Image">
            <a:extLst>
              <a:ext uri="{FF2B5EF4-FFF2-40B4-BE49-F238E27FC236}">
                <a16:creationId xmlns:a16="http://schemas.microsoft.com/office/drawing/2014/main" xmlns="" id="{576C8E21-7A62-44B2-A662-ED5193605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716" y="1383718"/>
            <a:ext cx="7060438" cy="6729873"/>
          </a:xfrm>
          <a:prstGeom prst="rect">
            <a:avLst/>
          </a:prstGeom>
          <a:ln>
            <a:noFill/>
          </a:ln>
          <a:effectLst>
            <a:outerShdw blurRad="190500" algn="tl" rotWithShape="0">
              <a:srgbClr val="000000">
                <a:alpha val="70000"/>
              </a:srgbClr>
            </a:outerShdw>
          </a:effectLst>
        </p:spPr>
      </p:pic>
      <p:sp>
        <p:nvSpPr>
          <p:cNvPr id="16" name="TextBox 15">
            <a:extLst>
              <a:ext uri="{FF2B5EF4-FFF2-40B4-BE49-F238E27FC236}">
                <a16:creationId xmlns:a16="http://schemas.microsoft.com/office/drawing/2014/main" xmlns="" id="{BA5A003A-D77A-4522-9FD7-937882D17CB3}"/>
              </a:ext>
            </a:extLst>
          </p:cNvPr>
          <p:cNvSpPr txBox="1"/>
          <p:nvPr/>
        </p:nvSpPr>
        <p:spPr>
          <a:xfrm>
            <a:off x="3625583" y="8113592"/>
            <a:ext cx="614781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Sequence Node</a:t>
            </a:r>
            <a:endParaRPr kumimoji="0" lang="en-US" sz="2800" b="0" i="0" u="none" strike="noStrike" cap="none" spc="0" normalizeH="0" baseline="0" dirty="0">
              <a:ln>
                <a:noFill/>
              </a:ln>
              <a:solidFill>
                <a:srgbClr val="000000"/>
              </a:solidFill>
              <a:effectLst/>
              <a:uFillTx/>
              <a:sym typeface="Helvetica Light"/>
            </a:endParaRPr>
          </a:p>
        </p:txBody>
      </p:sp>
      <p:pic>
        <p:nvPicPr>
          <p:cNvPr id="17" name="Image" descr="Image">
            <a:extLst>
              <a:ext uri="{FF2B5EF4-FFF2-40B4-BE49-F238E27FC236}">
                <a16:creationId xmlns:a16="http://schemas.microsoft.com/office/drawing/2014/main" xmlns="" id="{605715BB-105C-4208-AA2A-D637127DBDF8}"/>
              </a:ext>
            </a:extLst>
          </p:cNvPr>
          <p:cNvPicPr>
            <a:picLocks noChangeAspect="1"/>
          </p:cNvPicPr>
          <p:nvPr/>
        </p:nvPicPr>
        <p:blipFill>
          <a:blip r:embed="rId3">
            <a:extLst/>
          </a:blip>
          <a:srcRect l="11526" r="11526"/>
          <a:stretch>
            <a:fillRect/>
          </a:stretch>
        </p:blipFill>
        <p:spPr>
          <a:xfrm>
            <a:off x="13902201" y="1250349"/>
            <a:ext cx="7374576" cy="6996613"/>
          </a:xfrm>
          <a:prstGeom prst="rect">
            <a:avLst/>
          </a:prstGeom>
          <a:ln w="12700">
            <a:miter lim="400000"/>
          </a:ln>
        </p:spPr>
      </p:pic>
      <p:pic>
        <p:nvPicPr>
          <p:cNvPr id="18" name="Image">
            <a:extLst>
              <a:ext uri="{FF2B5EF4-FFF2-40B4-BE49-F238E27FC236}">
                <a16:creationId xmlns:a16="http://schemas.microsoft.com/office/drawing/2014/main" xmlns="" id="{B12BDFA4-0ECC-40DB-8CC5-62F947886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0384" y="1383718"/>
            <a:ext cx="7058208" cy="6729874"/>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xmlns="" id="{F6A3C0B8-118D-4863-A91A-0E2437FC2814}"/>
              </a:ext>
            </a:extLst>
          </p:cNvPr>
          <p:cNvSpPr txBox="1"/>
          <p:nvPr/>
        </p:nvSpPr>
        <p:spPr>
          <a:xfrm>
            <a:off x="14600156" y="8113592"/>
            <a:ext cx="6146038"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Selector Node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2100849339"/>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2" ma:contentTypeDescription="Create a new document." ma:contentTypeScope="" ma:versionID="77c9a71710c79362eba28ed6b5fd16ad">
  <xsd:schema xmlns:xsd="http://www.w3.org/2001/XMLSchema" xmlns:xs="http://www.w3.org/2001/XMLSchema" xmlns:p="http://schemas.microsoft.com/office/2006/metadata/properties" xmlns:ns2="c482746a-8868-4fb9-aed1-c4659e1a7e11" targetNamespace="http://schemas.microsoft.com/office/2006/metadata/properties" ma:root="true" ma:fieldsID="120d67ad9f280731399dff41e006842a" ns2:_="">
    <xsd:import namespace="c482746a-8868-4fb9-aed1-c4659e1a7e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82746a-8868-4fb9-aed1-c4659e1a7e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AD1140-559E-482C-9AF3-655E72467A0A}"/>
</file>

<file path=customXml/itemProps2.xml><?xml version="1.0" encoding="utf-8"?>
<ds:datastoreItem xmlns:ds="http://schemas.openxmlformats.org/officeDocument/2006/customXml" ds:itemID="{D1E875A5-B30D-402B-8BB0-134E0005C47E}"/>
</file>

<file path=customXml/itemProps3.xml><?xml version="1.0" encoding="utf-8"?>
<ds:datastoreItem xmlns:ds="http://schemas.openxmlformats.org/officeDocument/2006/customXml" ds:itemID="{EFF25E68-42F3-48CB-B1B7-2986A0F65D3A}"/>
</file>

<file path=docProps/app.xml><?xml version="1.0" encoding="utf-8"?>
<Properties xmlns="http://schemas.openxmlformats.org/officeDocument/2006/extended-properties" xmlns:vt="http://schemas.openxmlformats.org/officeDocument/2006/docPropsVTypes">
  <TotalTime>7095</TotalTime>
  <Words>1573</Words>
  <Application>Microsoft Office PowerPoint</Application>
  <PresentationFormat>Özel</PresentationFormat>
  <Paragraphs>186</Paragraphs>
  <Slides>37</Slides>
  <Notes>3</Notes>
  <HiddenSlides>0</HiddenSlides>
  <MMClips>1</MMClips>
  <ScaleCrop>false</ScaleCrop>
  <HeadingPairs>
    <vt:vector size="4" baseType="variant">
      <vt:variant>
        <vt:lpstr>Tema</vt:lpstr>
      </vt:variant>
      <vt:variant>
        <vt:i4>3</vt:i4>
      </vt:variant>
      <vt:variant>
        <vt:lpstr>Slayt Başlıkları</vt:lpstr>
      </vt:variant>
      <vt:variant>
        <vt:i4>37</vt:i4>
      </vt:variant>
    </vt:vector>
  </HeadingPairs>
  <TitlesOfParts>
    <vt:vector size="40" baseType="lpstr">
      <vt:lpstr>White</vt:lpstr>
      <vt:lpstr>1_Office Theme</vt:lpstr>
      <vt:lpstr>2_Office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Galip KARTOGLU</cp:lastModifiedBy>
  <cp:revision>184</cp:revision>
  <dcterms:modified xsi:type="dcterms:W3CDTF">2022-11-08T00:01:57Z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0x010100B4B658D4446FD343AD15118B084A31B7</vt:lpwstr>
  </property>
</Properties>
</file>